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88"/>
  </p:notesMasterIdLst>
  <p:handoutMasterIdLst>
    <p:handoutMasterId r:id="rId89"/>
  </p:handoutMasterIdLst>
  <p:sldIdLst>
    <p:sldId id="256" r:id="rId2"/>
    <p:sldId id="281" r:id="rId3"/>
    <p:sldId id="257" r:id="rId4"/>
    <p:sldId id="280" r:id="rId5"/>
    <p:sldId id="258" r:id="rId6"/>
    <p:sldId id="315" r:id="rId7"/>
    <p:sldId id="283" r:id="rId8"/>
    <p:sldId id="282" r:id="rId9"/>
    <p:sldId id="261" r:id="rId10"/>
    <p:sldId id="355" r:id="rId11"/>
    <p:sldId id="284" r:id="rId12"/>
    <p:sldId id="287" r:id="rId13"/>
    <p:sldId id="288" r:id="rId14"/>
    <p:sldId id="292" r:id="rId15"/>
    <p:sldId id="289" r:id="rId16"/>
    <p:sldId id="290" r:id="rId17"/>
    <p:sldId id="291" r:id="rId18"/>
    <p:sldId id="297" r:id="rId19"/>
    <p:sldId id="298" r:id="rId20"/>
    <p:sldId id="299" r:id="rId21"/>
    <p:sldId id="300" r:id="rId22"/>
    <p:sldId id="301" r:id="rId23"/>
    <p:sldId id="264" r:id="rId24"/>
    <p:sldId id="265" r:id="rId25"/>
    <p:sldId id="302" r:id="rId26"/>
    <p:sldId id="303" r:id="rId27"/>
    <p:sldId id="266" r:id="rId28"/>
    <p:sldId id="260" r:id="rId29"/>
    <p:sldId id="270" r:id="rId30"/>
    <p:sldId id="304" r:id="rId31"/>
    <p:sldId id="305" r:id="rId32"/>
    <p:sldId id="306" r:id="rId33"/>
    <p:sldId id="262" r:id="rId34"/>
    <p:sldId id="267" r:id="rId35"/>
    <p:sldId id="268" r:id="rId36"/>
    <p:sldId id="269" r:id="rId37"/>
    <p:sldId id="327" r:id="rId38"/>
    <p:sldId id="344" r:id="rId39"/>
    <p:sldId id="345" r:id="rId40"/>
    <p:sldId id="347" r:id="rId41"/>
    <p:sldId id="346" r:id="rId42"/>
    <p:sldId id="349" r:id="rId43"/>
    <p:sldId id="350" r:id="rId44"/>
    <p:sldId id="351" r:id="rId45"/>
    <p:sldId id="271" r:id="rId46"/>
    <p:sldId id="307" r:id="rId47"/>
    <p:sldId id="308" r:id="rId48"/>
    <p:sldId id="273" r:id="rId49"/>
    <p:sldId id="309" r:id="rId50"/>
    <p:sldId id="274" r:id="rId51"/>
    <p:sldId id="310" r:id="rId52"/>
    <p:sldId id="275" r:id="rId53"/>
    <p:sldId id="311" r:id="rId54"/>
    <p:sldId id="312" r:id="rId55"/>
    <p:sldId id="276" r:id="rId56"/>
    <p:sldId id="277" r:id="rId57"/>
    <p:sldId id="278" r:id="rId58"/>
    <p:sldId id="313" r:id="rId59"/>
    <p:sldId id="317" r:id="rId60"/>
    <p:sldId id="316" r:id="rId61"/>
    <p:sldId id="279" r:id="rId62"/>
    <p:sldId id="318" r:id="rId63"/>
    <p:sldId id="319" r:id="rId64"/>
    <p:sldId id="320" r:id="rId65"/>
    <p:sldId id="321" r:id="rId66"/>
    <p:sldId id="322" r:id="rId67"/>
    <p:sldId id="326" r:id="rId68"/>
    <p:sldId id="323" r:id="rId69"/>
    <p:sldId id="352" r:id="rId70"/>
    <p:sldId id="324" r:id="rId71"/>
    <p:sldId id="329" r:id="rId72"/>
    <p:sldId id="325" r:id="rId73"/>
    <p:sldId id="328" r:id="rId74"/>
    <p:sldId id="330" r:id="rId75"/>
    <p:sldId id="331" r:id="rId76"/>
    <p:sldId id="332" r:id="rId77"/>
    <p:sldId id="353" r:id="rId78"/>
    <p:sldId id="333" r:id="rId79"/>
    <p:sldId id="337" r:id="rId80"/>
    <p:sldId id="338" r:id="rId81"/>
    <p:sldId id="336" r:id="rId82"/>
    <p:sldId id="335" r:id="rId83"/>
    <p:sldId id="339" r:id="rId84"/>
    <p:sldId id="342" r:id="rId85"/>
    <p:sldId id="354" r:id="rId86"/>
    <p:sldId id="348" r:id="rId8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3" d="100"/>
          <a:sy n="63" d="100"/>
        </p:scale>
        <p:origin x="780"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handoutMaster" Target="handoutMasters/handout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notesMaster" Target="notesMasters/notesMaster1.xml"/><Relationship Id="rId9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C55B4A6-F6ED-41A2-91E7-92EA26A78E6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en-IN"/>
              <a:t>skill up-skill re-skill</a:t>
            </a:r>
          </a:p>
        </p:txBody>
      </p:sp>
      <p:sp>
        <p:nvSpPr>
          <p:cNvPr id="3" name="Date Placeholder 2">
            <a:extLst>
              <a:ext uri="{FF2B5EF4-FFF2-40B4-BE49-F238E27FC236}">
                <a16:creationId xmlns:a16="http://schemas.microsoft.com/office/drawing/2014/main" id="{92E8005F-CED1-4621-9110-C690C6CDC9C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5BA3DF1-419F-4396-AE23-2FADD3683DAD}" type="datetimeFigureOut">
              <a:rPr lang="en-IN" smtClean="0"/>
              <a:t>27-09-2022</a:t>
            </a:fld>
            <a:endParaRPr lang="en-IN"/>
          </a:p>
        </p:txBody>
      </p:sp>
      <p:sp>
        <p:nvSpPr>
          <p:cNvPr id="4" name="Footer Placeholder 3">
            <a:extLst>
              <a:ext uri="{FF2B5EF4-FFF2-40B4-BE49-F238E27FC236}">
                <a16:creationId xmlns:a16="http://schemas.microsoft.com/office/drawing/2014/main" id="{CAC7E25C-2D8D-41AA-8748-E6D60FE01DE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E5D82668-E5B5-46EE-9C93-F2CE7B1769F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F15D8C8-2A11-4FB2-BD5D-E4BDAB38F5ED}" type="slidenum">
              <a:rPr lang="en-IN" smtClean="0"/>
              <a:t>‹#›</a:t>
            </a:fld>
            <a:endParaRPr lang="en-IN"/>
          </a:p>
        </p:txBody>
      </p:sp>
    </p:spTree>
    <p:extLst>
      <p:ext uri="{BB962C8B-B14F-4D97-AF65-F5344CB8AC3E}">
        <p14:creationId xmlns:p14="http://schemas.microsoft.com/office/powerpoint/2010/main" val="2288578213"/>
      </p:ext>
    </p:extLst>
  </p:cSld>
  <p:clrMap bg1="lt1" tx1="dk1" bg2="lt2" tx2="dk2" accent1="accent1" accent2="accent2" accent3="accent3" accent4="accent4" accent5="accent5" accent6="accent6" hlink="hlink" folHlink="folHlink"/>
  <p:hf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en-IN"/>
              <a:t>skill up-skill re-skill</a:t>
            </a: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3A6DFB3-D709-4817-8757-3B1955B6C311}" type="datetimeFigureOut">
              <a:rPr lang="en-IN" smtClean="0"/>
              <a:t>27-09-2022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E57952-1A80-46FA-8548-9774038396A1}" type="slidenum">
              <a:rPr lang="en-IN" smtClean="0"/>
              <a:t>‹#›</a:t>
            </a:fld>
            <a:endParaRPr lang="en-IN"/>
          </a:p>
        </p:txBody>
      </p:sp>
    </p:spTree>
    <p:extLst>
      <p:ext uri="{BB962C8B-B14F-4D97-AF65-F5344CB8AC3E}">
        <p14:creationId xmlns:p14="http://schemas.microsoft.com/office/powerpoint/2010/main" val="2057415091"/>
      </p:ext>
    </p:extLst>
  </p:cSld>
  <p:clrMap bg1="lt1" tx1="dk1" bg2="lt2" tx2="dk2" accent1="accent1" accent2="accent2" accent3="accent3" accent4="accent4" accent5="accent5" accent6="accent6" hlink="hlink" folHlink="folHlink"/>
  <p:hf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Header Placeholder 3"/>
          <p:cNvSpPr>
            <a:spLocks noGrp="1"/>
          </p:cNvSpPr>
          <p:nvPr>
            <p:ph type="hdr" sz="quarter" idx="10"/>
          </p:nvPr>
        </p:nvSpPr>
        <p:spPr/>
        <p:txBody>
          <a:bodyPr/>
          <a:lstStyle/>
          <a:p>
            <a:r>
              <a:rPr lang="en-IN"/>
              <a:t>skill up-skill re-skill</a:t>
            </a:r>
          </a:p>
        </p:txBody>
      </p:sp>
      <p:sp>
        <p:nvSpPr>
          <p:cNvPr id="5" name="Slide Number Placeholder 4"/>
          <p:cNvSpPr>
            <a:spLocks noGrp="1"/>
          </p:cNvSpPr>
          <p:nvPr>
            <p:ph type="sldNum" sz="quarter" idx="11"/>
          </p:nvPr>
        </p:nvSpPr>
        <p:spPr/>
        <p:txBody>
          <a:bodyPr/>
          <a:lstStyle/>
          <a:p>
            <a:fld id="{EEE57952-1A80-46FA-8548-9774038396A1}" type="slidenum">
              <a:rPr lang="en-IN" smtClean="0"/>
              <a:t>20</a:t>
            </a:fld>
            <a:endParaRPr lang="en-IN"/>
          </a:p>
        </p:txBody>
      </p:sp>
    </p:spTree>
    <p:extLst>
      <p:ext uri="{BB962C8B-B14F-4D97-AF65-F5344CB8AC3E}">
        <p14:creationId xmlns:p14="http://schemas.microsoft.com/office/powerpoint/2010/main" val="4881268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C3C41B-E9E9-489D-B260-27118C51A95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D018C4B8-CEE0-48BD-992B-814D7C429EE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900E0641-E2DC-4375-B272-231AFBA64930}"/>
              </a:ext>
            </a:extLst>
          </p:cNvPr>
          <p:cNvSpPr>
            <a:spLocks noGrp="1"/>
          </p:cNvSpPr>
          <p:nvPr>
            <p:ph type="dt" sz="half" idx="10"/>
          </p:nvPr>
        </p:nvSpPr>
        <p:spPr/>
        <p:txBody>
          <a:bodyPr/>
          <a:lstStyle/>
          <a:p>
            <a:fld id="{3A6BD9D9-0201-491D-850A-4E48B8CC6FB5}" type="datetime1">
              <a:rPr lang="en-IN" smtClean="0"/>
              <a:t>27-09-2022</a:t>
            </a:fld>
            <a:endParaRPr lang="en-IN"/>
          </a:p>
        </p:txBody>
      </p:sp>
      <p:sp>
        <p:nvSpPr>
          <p:cNvPr id="5" name="Footer Placeholder 4">
            <a:extLst>
              <a:ext uri="{FF2B5EF4-FFF2-40B4-BE49-F238E27FC236}">
                <a16:creationId xmlns:a16="http://schemas.microsoft.com/office/drawing/2014/main" id="{F14D9137-1D30-43E0-932D-1EB873CE09AC}"/>
              </a:ext>
            </a:extLst>
          </p:cNvPr>
          <p:cNvSpPr>
            <a:spLocks noGrp="1"/>
          </p:cNvSpPr>
          <p:nvPr>
            <p:ph type="ftr" sz="quarter" idx="11"/>
          </p:nvPr>
        </p:nvSpPr>
        <p:spPr/>
        <p:txBody>
          <a:bodyPr/>
          <a:lstStyle/>
          <a:p>
            <a:r>
              <a:rPr lang="en-IN"/>
              <a:t>www.kaushalya.tech</a:t>
            </a:r>
          </a:p>
        </p:txBody>
      </p:sp>
      <p:sp>
        <p:nvSpPr>
          <p:cNvPr id="6" name="Slide Number Placeholder 5">
            <a:extLst>
              <a:ext uri="{FF2B5EF4-FFF2-40B4-BE49-F238E27FC236}">
                <a16:creationId xmlns:a16="http://schemas.microsoft.com/office/drawing/2014/main" id="{575AB4F9-BFE1-4F47-8160-278C84DA051B}"/>
              </a:ext>
            </a:extLst>
          </p:cNvPr>
          <p:cNvSpPr>
            <a:spLocks noGrp="1"/>
          </p:cNvSpPr>
          <p:nvPr>
            <p:ph type="sldNum" sz="quarter" idx="12"/>
          </p:nvPr>
        </p:nvSpPr>
        <p:spPr/>
        <p:txBody>
          <a:bodyPr/>
          <a:lstStyle/>
          <a:p>
            <a:fld id="{D300B680-4920-456B-94E7-EB6DEF2EAF04}" type="slidenum">
              <a:rPr lang="en-IN" smtClean="0"/>
              <a:t>‹#›</a:t>
            </a:fld>
            <a:endParaRPr lang="en-IN"/>
          </a:p>
        </p:txBody>
      </p:sp>
    </p:spTree>
    <p:extLst>
      <p:ext uri="{BB962C8B-B14F-4D97-AF65-F5344CB8AC3E}">
        <p14:creationId xmlns:p14="http://schemas.microsoft.com/office/powerpoint/2010/main" val="3394245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0BCFDE-0066-424F-8AD8-B8B63F4BB3E3}"/>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C9767B97-FA2A-4591-8DD4-3BF596375222}"/>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0B81EE0-3A36-4DA0-8C70-B2F55A23D80E}"/>
              </a:ext>
            </a:extLst>
          </p:cNvPr>
          <p:cNvSpPr>
            <a:spLocks noGrp="1"/>
          </p:cNvSpPr>
          <p:nvPr>
            <p:ph type="dt" sz="half" idx="10"/>
          </p:nvPr>
        </p:nvSpPr>
        <p:spPr/>
        <p:txBody>
          <a:bodyPr/>
          <a:lstStyle/>
          <a:p>
            <a:fld id="{75E8E471-E374-414F-ACAE-271604EC180C}" type="datetime1">
              <a:rPr lang="en-IN" smtClean="0"/>
              <a:t>27-09-2022</a:t>
            </a:fld>
            <a:endParaRPr lang="en-IN"/>
          </a:p>
        </p:txBody>
      </p:sp>
      <p:sp>
        <p:nvSpPr>
          <p:cNvPr id="5" name="Footer Placeholder 4">
            <a:extLst>
              <a:ext uri="{FF2B5EF4-FFF2-40B4-BE49-F238E27FC236}">
                <a16:creationId xmlns:a16="http://schemas.microsoft.com/office/drawing/2014/main" id="{2C591D9F-1AA2-4DC0-ABDD-E386B07AD3FD}"/>
              </a:ext>
            </a:extLst>
          </p:cNvPr>
          <p:cNvSpPr>
            <a:spLocks noGrp="1"/>
          </p:cNvSpPr>
          <p:nvPr>
            <p:ph type="ftr" sz="quarter" idx="11"/>
          </p:nvPr>
        </p:nvSpPr>
        <p:spPr/>
        <p:txBody>
          <a:bodyPr/>
          <a:lstStyle/>
          <a:p>
            <a:r>
              <a:rPr lang="en-IN"/>
              <a:t>www.kaushalya.tech</a:t>
            </a:r>
          </a:p>
        </p:txBody>
      </p:sp>
      <p:sp>
        <p:nvSpPr>
          <p:cNvPr id="6" name="Slide Number Placeholder 5">
            <a:extLst>
              <a:ext uri="{FF2B5EF4-FFF2-40B4-BE49-F238E27FC236}">
                <a16:creationId xmlns:a16="http://schemas.microsoft.com/office/drawing/2014/main" id="{69B10BF8-EA9D-4436-8B54-135D36BD0FF2}"/>
              </a:ext>
            </a:extLst>
          </p:cNvPr>
          <p:cNvSpPr>
            <a:spLocks noGrp="1"/>
          </p:cNvSpPr>
          <p:nvPr>
            <p:ph type="sldNum" sz="quarter" idx="12"/>
          </p:nvPr>
        </p:nvSpPr>
        <p:spPr/>
        <p:txBody>
          <a:bodyPr/>
          <a:lstStyle/>
          <a:p>
            <a:fld id="{D300B680-4920-456B-94E7-EB6DEF2EAF04}" type="slidenum">
              <a:rPr lang="en-IN" smtClean="0"/>
              <a:t>‹#›</a:t>
            </a:fld>
            <a:endParaRPr lang="en-IN"/>
          </a:p>
        </p:txBody>
      </p:sp>
    </p:spTree>
    <p:extLst>
      <p:ext uri="{BB962C8B-B14F-4D97-AF65-F5344CB8AC3E}">
        <p14:creationId xmlns:p14="http://schemas.microsoft.com/office/powerpoint/2010/main" val="17394790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02BC0A2-01C6-47DB-93BE-DB08598B634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4FBC7C24-10B7-4275-A1D4-1C14E61890F0}"/>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A7B6E22-37F2-4165-A9BB-2109D041FDF6}"/>
              </a:ext>
            </a:extLst>
          </p:cNvPr>
          <p:cNvSpPr>
            <a:spLocks noGrp="1"/>
          </p:cNvSpPr>
          <p:nvPr>
            <p:ph type="dt" sz="half" idx="10"/>
          </p:nvPr>
        </p:nvSpPr>
        <p:spPr/>
        <p:txBody>
          <a:bodyPr/>
          <a:lstStyle/>
          <a:p>
            <a:fld id="{06209059-F8BB-4ED7-ABCA-C2BF3D4995E6}" type="datetime1">
              <a:rPr lang="en-IN" smtClean="0"/>
              <a:t>27-09-2022</a:t>
            </a:fld>
            <a:endParaRPr lang="en-IN"/>
          </a:p>
        </p:txBody>
      </p:sp>
      <p:sp>
        <p:nvSpPr>
          <p:cNvPr id="5" name="Footer Placeholder 4">
            <a:extLst>
              <a:ext uri="{FF2B5EF4-FFF2-40B4-BE49-F238E27FC236}">
                <a16:creationId xmlns:a16="http://schemas.microsoft.com/office/drawing/2014/main" id="{B056818C-8238-4212-9546-A9BA9398E5E5}"/>
              </a:ext>
            </a:extLst>
          </p:cNvPr>
          <p:cNvSpPr>
            <a:spLocks noGrp="1"/>
          </p:cNvSpPr>
          <p:nvPr>
            <p:ph type="ftr" sz="quarter" idx="11"/>
          </p:nvPr>
        </p:nvSpPr>
        <p:spPr/>
        <p:txBody>
          <a:bodyPr/>
          <a:lstStyle/>
          <a:p>
            <a:r>
              <a:rPr lang="en-IN"/>
              <a:t>www.kaushalya.tech</a:t>
            </a:r>
          </a:p>
        </p:txBody>
      </p:sp>
      <p:sp>
        <p:nvSpPr>
          <p:cNvPr id="6" name="Slide Number Placeholder 5">
            <a:extLst>
              <a:ext uri="{FF2B5EF4-FFF2-40B4-BE49-F238E27FC236}">
                <a16:creationId xmlns:a16="http://schemas.microsoft.com/office/drawing/2014/main" id="{1C8C79E6-8F9D-4249-B9F7-352C3C52836A}"/>
              </a:ext>
            </a:extLst>
          </p:cNvPr>
          <p:cNvSpPr>
            <a:spLocks noGrp="1"/>
          </p:cNvSpPr>
          <p:nvPr>
            <p:ph type="sldNum" sz="quarter" idx="12"/>
          </p:nvPr>
        </p:nvSpPr>
        <p:spPr/>
        <p:txBody>
          <a:bodyPr/>
          <a:lstStyle/>
          <a:p>
            <a:fld id="{D300B680-4920-456B-94E7-EB6DEF2EAF04}" type="slidenum">
              <a:rPr lang="en-IN" smtClean="0"/>
              <a:t>‹#›</a:t>
            </a:fld>
            <a:endParaRPr lang="en-IN"/>
          </a:p>
        </p:txBody>
      </p:sp>
    </p:spTree>
    <p:extLst>
      <p:ext uri="{BB962C8B-B14F-4D97-AF65-F5344CB8AC3E}">
        <p14:creationId xmlns:p14="http://schemas.microsoft.com/office/powerpoint/2010/main" val="4900944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3F8CD0-CC09-4685-A6E3-C9BBA661D1BB}"/>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E86E0423-F94B-4A20-BA08-6E113BA16B5F}"/>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78F264F-4D1D-42F9-B1ED-BEA4739C0173}"/>
              </a:ext>
            </a:extLst>
          </p:cNvPr>
          <p:cNvSpPr>
            <a:spLocks noGrp="1"/>
          </p:cNvSpPr>
          <p:nvPr>
            <p:ph type="dt" sz="half" idx="10"/>
          </p:nvPr>
        </p:nvSpPr>
        <p:spPr/>
        <p:txBody>
          <a:bodyPr/>
          <a:lstStyle/>
          <a:p>
            <a:fld id="{33585BB6-7F57-4C30-AECB-DA0D27197DA6}" type="datetime1">
              <a:rPr lang="en-IN" smtClean="0"/>
              <a:t>27-09-2022</a:t>
            </a:fld>
            <a:endParaRPr lang="en-IN"/>
          </a:p>
        </p:txBody>
      </p:sp>
      <p:sp>
        <p:nvSpPr>
          <p:cNvPr id="5" name="Footer Placeholder 4">
            <a:extLst>
              <a:ext uri="{FF2B5EF4-FFF2-40B4-BE49-F238E27FC236}">
                <a16:creationId xmlns:a16="http://schemas.microsoft.com/office/drawing/2014/main" id="{F94B44A2-22EA-44B0-B219-7CB71AB849D0}"/>
              </a:ext>
            </a:extLst>
          </p:cNvPr>
          <p:cNvSpPr>
            <a:spLocks noGrp="1"/>
          </p:cNvSpPr>
          <p:nvPr>
            <p:ph type="ftr" sz="quarter" idx="11"/>
          </p:nvPr>
        </p:nvSpPr>
        <p:spPr/>
        <p:txBody>
          <a:bodyPr/>
          <a:lstStyle/>
          <a:p>
            <a:r>
              <a:rPr lang="en-IN"/>
              <a:t>www.kaushalya.tech</a:t>
            </a:r>
          </a:p>
        </p:txBody>
      </p:sp>
      <p:sp>
        <p:nvSpPr>
          <p:cNvPr id="6" name="Slide Number Placeholder 5">
            <a:extLst>
              <a:ext uri="{FF2B5EF4-FFF2-40B4-BE49-F238E27FC236}">
                <a16:creationId xmlns:a16="http://schemas.microsoft.com/office/drawing/2014/main" id="{8008506A-7EAE-470A-B749-0B43FF1F2B85}"/>
              </a:ext>
            </a:extLst>
          </p:cNvPr>
          <p:cNvSpPr>
            <a:spLocks noGrp="1"/>
          </p:cNvSpPr>
          <p:nvPr>
            <p:ph type="sldNum" sz="quarter" idx="12"/>
          </p:nvPr>
        </p:nvSpPr>
        <p:spPr/>
        <p:txBody>
          <a:bodyPr/>
          <a:lstStyle/>
          <a:p>
            <a:fld id="{D300B680-4920-456B-94E7-EB6DEF2EAF04}" type="slidenum">
              <a:rPr lang="en-IN" smtClean="0"/>
              <a:t>‹#›</a:t>
            </a:fld>
            <a:endParaRPr lang="en-IN"/>
          </a:p>
        </p:txBody>
      </p:sp>
    </p:spTree>
    <p:extLst>
      <p:ext uri="{BB962C8B-B14F-4D97-AF65-F5344CB8AC3E}">
        <p14:creationId xmlns:p14="http://schemas.microsoft.com/office/powerpoint/2010/main" val="31690851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2D3BCC-6658-4BBB-B1FE-8A51C995B3F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CAD09F01-5596-4590-B4B8-A77BBB859C2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ADF1DB20-F694-46E7-BA2E-E379D0D00061}"/>
              </a:ext>
            </a:extLst>
          </p:cNvPr>
          <p:cNvSpPr>
            <a:spLocks noGrp="1"/>
          </p:cNvSpPr>
          <p:nvPr>
            <p:ph type="dt" sz="half" idx="10"/>
          </p:nvPr>
        </p:nvSpPr>
        <p:spPr/>
        <p:txBody>
          <a:bodyPr/>
          <a:lstStyle/>
          <a:p>
            <a:fld id="{15BC85B2-39A4-4814-A92A-2973CDC9102C}" type="datetime1">
              <a:rPr lang="en-IN" smtClean="0"/>
              <a:t>27-09-2022</a:t>
            </a:fld>
            <a:endParaRPr lang="en-IN"/>
          </a:p>
        </p:txBody>
      </p:sp>
      <p:sp>
        <p:nvSpPr>
          <p:cNvPr id="5" name="Footer Placeholder 4">
            <a:extLst>
              <a:ext uri="{FF2B5EF4-FFF2-40B4-BE49-F238E27FC236}">
                <a16:creationId xmlns:a16="http://schemas.microsoft.com/office/drawing/2014/main" id="{D434FA37-DFF6-49FE-A511-D986E4430CAA}"/>
              </a:ext>
            </a:extLst>
          </p:cNvPr>
          <p:cNvSpPr>
            <a:spLocks noGrp="1"/>
          </p:cNvSpPr>
          <p:nvPr>
            <p:ph type="ftr" sz="quarter" idx="11"/>
          </p:nvPr>
        </p:nvSpPr>
        <p:spPr/>
        <p:txBody>
          <a:bodyPr/>
          <a:lstStyle/>
          <a:p>
            <a:r>
              <a:rPr lang="en-IN"/>
              <a:t>www.kaushalya.tech</a:t>
            </a:r>
          </a:p>
        </p:txBody>
      </p:sp>
      <p:sp>
        <p:nvSpPr>
          <p:cNvPr id="6" name="Slide Number Placeholder 5">
            <a:extLst>
              <a:ext uri="{FF2B5EF4-FFF2-40B4-BE49-F238E27FC236}">
                <a16:creationId xmlns:a16="http://schemas.microsoft.com/office/drawing/2014/main" id="{7FAE922A-582D-412F-8D08-1961EBDE9F54}"/>
              </a:ext>
            </a:extLst>
          </p:cNvPr>
          <p:cNvSpPr>
            <a:spLocks noGrp="1"/>
          </p:cNvSpPr>
          <p:nvPr>
            <p:ph type="sldNum" sz="quarter" idx="12"/>
          </p:nvPr>
        </p:nvSpPr>
        <p:spPr/>
        <p:txBody>
          <a:bodyPr/>
          <a:lstStyle/>
          <a:p>
            <a:fld id="{D300B680-4920-456B-94E7-EB6DEF2EAF04}" type="slidenum">
              <a:rPr lang="en-IN" smtClean="0"/>
              <a:t>‹#›</a:t>
            </a:fld>
            <a:endParaRPr lang="en-IN"/>
          </a:p>
        </p:txBody>
      </p:sp>
    </p:spTree>
    <p:extLst>
      <p:ext uri="{BB962C8B-B14F-4D97-AF65-F5344CB8AC3E}">
        <p14:creationId xmlns:p14="http://schemas.microsoft.com/office/powerpoint/2010/main" val="26863273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D7A0B4-7DDD-456B-868E-04A488A1642F}"/>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6EB7254B-1F41-4F92-8B68-9C674549E6FD}"/>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414EA022-5DE4-44D3-9F22-F814D27A1DD8}"/>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A0BB7E97-0CE2-40EF-9035-BABECA59DF67}"/>
              </a:ext>
            </a:extLst>
          </p:cNvPr>
          <p:cNvSpPr>
            <a:spLocks noGrp="1"/>
          </p:cNvSpPr>
          <p:nvPr>
            <p:ph type="dt" sz="half" idx="10"/>
          </p:nvPr>
        </p:nvSpPr>
        <p:spPr/>
        <p:txBody>
          <a:bodyPr/>
          <a:lstStyle/>
          <a:p>
            <a:fld id="{E78293A2-8117-48A4-9605-23EE94DF99C3}" type="datetime1">
              <a:rPr lang="en-IN" smtClean="0"/>
              <a:t>27-09-2022</a:t>
            </a:fld>
            <a:endParaRPr lang="en-IN"/>
          </a:p>
        </p:txBody>
      </p:sp>
      <p:sp>
        <p:nvSpPr>
          <p:cNvPr id="6" name="Footer Placeholder 5">
            <a:extLst>
              <a:ext uri="{FF2B5EF4-FFF2-40B4-BE49-F238E27FC236}">
                <a16:creationId xmlns:a16="http://schemas.microsoft.com/office/drawing/2014/main" id="{1CA4F199-F1D8-4F41-9729-74072316AE62}"/>
              </a:ext>
            </a:extLst>
          </p:cNvPr>
          <p:cNvSpPr>
            <a:spLocks noGrp="1"/>
          </p:cNvSpPr>
          <p:nvPr>
            <p:ph type="ftr" sz="quarter" idx="11"/>
          </p:nvPr>
        </p:nvSpPr>
        <p:spPr/>
        <p:txBody>
          <a:bodyPr/>
          <a:lstStyle/>
          <a:p>
            <a:r>
              <a:rPr lang="en-IN"/>
              <a:t>www.kaushalya.tech</a:t>
            </a:r>
          </a:p>
        </p:txBody>
      </p:sp>
      <p:sp>
        <p:nvSpPr>
          <p:cNvPr id="7" name="Slide Number Placeholder 6">
            <a:extLst>
              <a:ext uri="{FF2B5EF4-FFF2-40B4-BE49-F238E27FC236}">
                <a16:creationId xmlns:a16="http://schemas.microsoft.com/office/drawing/2014/main" id="{9B038860-A321-47E1-A901-9A31ACA8B6F2}"/>
              </a:ext>
            </a:extLst>
          </p:cNvPr>
          <p:cNvSpPr>
            <a:spLocks noGrp="1"/>
          </p:cNvSpPr>
          <p:nvPr>
            <p:ph type="sldNum" sz="quarter" idx="12"/>
          </p:nvPr>
        </p:nvSpPr>
        <p:spPr/>
        <p:txBody>
          <a:bodyPr/>
          <a:lstStyle/>
          <a:p>
            <a:fld id="{D300B680-4920-456B-94E7-EB6DEF2EAF04}" type="slidenum">
              <a:rPr lang="en-IN" smtClean="0"/>
              <a:t>‹#›</a:t>
            </a:fld>
            <a:endParaRPr lang="en-IN"/>
          </a:p>
        </p:txBody>
      </p:sp>
    </p:spTree>
    <p:extLst>
      <p:ext uri="{BB962C8B-B14F-4D97-AF65-F5344CB8AC3E}">
        <p14:creationId xmlns:p14="http://schemas.microsoft.com/office/powerpoint/2010/main" val="31566873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1A48B7-EEB8-49FB-A0B5-6537290AA83C}"/>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27CDACF7-9B14-4029-B2E7-54EE46CF7E9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848BA818-DC40-495F-BA3A-ECE379EED7C2}"/>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64E8DDCE-3A75-4288-862A-FEC0EAD1AED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0E44CC0A-DC5F-415B-8B31-0ABF5A8363C9}"/>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7000FD2E-C50D-41E4-B63A-E027608F6C65}"/>
              </a:ext>
            </a:extLst>
          </p:cNvPr>
          <p:cNvSpPr>
            <a:spLocks noGrp="1"/>
          </p:cNvSpPr>
          <p:nvPr>
            <p:ph type="dt" sz="half" idx="10"/>
          </p:nvPr>
        </p:nvSpPr>
        <p:spPr/>
        <p:txBody>
          <a:bodyPr/>
          <a:lstStyle/>
          <a:p>
            <a:fld id="{5F75C8FC-84AC-4C10-ACC0-BD7AF63F7665}" type="datetime1">
              <a:rPr lang="en-IN" smtClean="0"/>
              <a:t>27-09-2022</a:t>
            </a:fld>
            <a:endParaRPr lang="en-IN"/>
          </a:p>
        </p:txBody>
      </p:sp>
      <p:sp>
        <p:nvSpPr>
          <p:cNvPr id="8" name="Footer Placeholder 7">
            <a:extLst>
              <a:ext uri="{FF2B5EF4-FFF2-40B4-BE49-F238E27FC236}">
                <a16:creationId xmlns:a16="http://schemas.microsoft.com/office/drawing/2014/main" id="{CA3C346B-A211-4AB4-8CD0-78AECC55BE95}"/>
              </a:ext>
            </a:extLst>
          </p:cNvPr>
          <p:cNvSpPr>
            <a:spLocks noGrp="1"/>
          </p:cNvSpPr>
          <p:nvPr>
            <p:ph type="ftr" sz="quarter" idx="11"/>
          </p:nvPr>
        </p:nvSpPr>
        <p:spPr/>
        <p:txBody>
          <a:bodyPr/>
          <a:lstStyle/>
          <a:p>
            <a:r>
              <a:rPr lang="en-IN"/>
              <a:t>www.kaushalya.tech</a:t>
            </a:r>
          </a:p>
        </p:txBody>
      </p:sp>
      <p:sp>
        <p:nvSpPr>
          <p:cNvPr id="9" name="Slide Number Placeholder 8">
            <a:extLst>
              <a:ext uri="{FF2B5EF4-FFF2-40B4-BE49-F238E27FC236}">
                <a16:creationId xmlns:a16="http://schemas.microsoft.com/office/drawing/2014/main" id="{CA3B9F66-7773-41D1-BAC7-1779C683FB7B}"/>
              </a:ext>
            </a:extLst>
          </p:cNvPr>
          <p:cNvSpPr>
            <a:spLocks noGrp="1"/>
          </p:cNvSpPr>
          <p:nvPr>
            <p:ph type="sldNum" sz="quarter" idx="12"/>
          </p:nvPr>
        </p:nvSpPr>
        <p:spPr/>
        <p:txBody>
          <a:bodyPr/>
          <a:lstStyle/>
          <a:p>
            <a:fld id="{D300B680-4920-456B-94E7-EB6DEF2EAF04}" type="slidenum">
              <a:rPr lang="en-IN" smtClean="0"/>
              <a:t>‹#›</a:t>
            </a:fld>
            <a:endParaRPr lang="en-IN"/>
          </a:p>
        </p:txBody>
      </p:sp>
    </p:spTree>
    <p:extLst>
      <p:ext uri="{BB962C8B-B14F-4D97-AF65-F5344CB8AC3E}">
        <p14:creationId xmlns:p14="http://schemas.microsoft.com/office/powerpoint/2010/main" val="19641040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E723AA-C80A-48BC-AEC6-7DEB48525DC3}"/>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BAF2A346-0D1B-4256-9132-CB879CE96A29}"/>
              </a:ext>
            </a:extLst>
          </p:cNvPr>
          <p:cNvSpPr>
            <a:spLocks noGrp="1"/>
          </p:cNvSpPr>
          <p:nvPr>
            <p:ph type="dt" sz="half" idx="10"/>
          </p:nvPr>
        </p:nvSpPr>
        <p:spPr/>
        <p:txBody>
          <a:bodyPr/>
          <a:lstStyle/>
          <a:p>
            <a:fld id="{CFF0B640-F7B0-4E9F-B479-2364AFCFD561}" type="datetime1">
              <a:rPr lang="en-IN" smtClean="0"/>
              <a:t>27-09-2022</a:t>
            </a:fld>
            <a:endParaRPr lang="en-IN"/>
          </a:p>
        </p:txBody>
      </p:sp>
      <p:sp>
        <p:nvSpPr>
          <p:cNvPr id="4" name="Footer Placeholder 3">
            <a:extLst>
              <a:ext uri="{FF2B5EF4-FFF2-40B4-BE49-F238E27FC236}">
                <a16:creationId xmlns:a16="http://schemas.microsoft.com/office/drawing/2014/main" id="{4ED8BFEC-7F4E-42A1-8F8B-C963212FAB32}"/>
              </a:ext>
            </a:extLst>
          </p:cNvPr>
          <p:cNvSpPr>
            <a:spLocks noGrp="1"/>
          </p:cNvSpPr>
          <p:nvPr>
            <p:ph type="ftr" sz="quarter" idx="11"/>
          </p:nvPr>
        </p:nvSpPr>
        <p:spPr/>
        <p:txBody>
          <a:bodyPr/>
          <a:lstStyle/>
          <a:p>
            <a:r>
              <a:rPr lang="en-IN"/>
              <a:t>www.kaushalya.tech</a:t>
            </a:r>
          </a:p>
        </p:txBody>
      </p:sp>
      <p:sp>
        <p:nvSpPr>
          <p:cNvPr id="5" name="Slide Number Placeholder 4">
            <a:extLst>
              <a:ext uri="{FF2B5EF4-FFF2-40B4-BE49-F238E27FC236}">
                <a16:creationId xmlns:a16="http://schemas.microsoft.com/office/drawing/2014/main" id="{EB37053D-177C-48FE-94BB-7D2BD7215589}"/>
              </a:ext>
            </a:extLst>
          </p:cNvPr>
          <p:cNvSpPr>
            <a:spLocks noGrp="1"/>
          </p:cNvSpPr>
          <p:nvPr>
            <p:ph type="sldNum" sz="quarter" idx="12"/>
          </p:nvPr>
        </p:nvSpPr>
        <p:spPr/>
        <p:txBody>
          <a:bodyPr/>
          <a:lstStyle/>
          <a:p>
            <a:fld id="{D300B680-4920-456B-94E7-EB6DEF2EAF04}" type="slidenum">
              <a:rPr lang="en-IN" smtClean="0"/>
              <a:t>‹#›</a:t>
            </a:fld>
            <a:endParaRPr lang="en-IN"/>
          </a:p>
        </p:txBody>
      </p:sp>
    </p:spTree>
    <p:extLst>
      <p:ext uri="{BB962C8B-B14F-4D97-AF65-F5344CB8AC3E}">
        <p14:creationId xmlns:p14="http://schemas.microsoft.com/office/powerpoint/2010/main" val="35971615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ECB7B5B-8618-4598-A42F-E77A5E7A5185}"/>
              </a:ext>
            </a:extLst>
          </p:cNvPr>
          <p:cNvSpPr>
            <a:spLocks noGrp="1"/>
          </p:cNvSpPr>
          <p:nvPr>
            <p:ph type="dt" sz="half" idx="10"/>
          </p:nvPr>
        </p:nvSpPr>
        <p:spPr/>
        <p:txBody>
          <a:bodyPr/>
          <a:lstStyle/>
          <a:p>
            <a:fld id="{28C955B1-F658-4E21-B29B-5C46404C65AF}" type="datetime1">
              <a:rPr lang="en-IN" smtClean="0"/>
              <a:t>27-09-2022</a:t>
            </a:fld>
            <a:endParaRPr lang="en-IN"/>
          </a:p>
        </p:txBody>
      </p:sp>
      <p:sp>
        <p:nvSpPr>
          <p:cNvPr id="3" name="Footer Placeholder 2">
            <a:extLst>
              <a:ext uri="{FF2B5EF4-FFF2-40B4-BE49-F238E27FC236}">
                <a16:creationId xmlns:a16="http://schemas.microsoft.com/office/drawing/2014/main" id="{0FC4A9AA-34C8-47A8-8FB6-82529E447BBC}"/>
              </a:ext>
            </a:extLst>
          </p:cNvPr>
          <p:cNvSpPr>
            <a:spLocks noGrp="1"/>
          </p:cNvSpPr>
          <p:nvPr>
            <p:ph type="ftr" sz="quarter" idx="11"/>
          </p:nvPr>
        </p:nvSpPr>
        <p:spPr/>
        <p:txBody>
          <a:bodyPr/>
          <a:lstStyle/>
          <a:p>
            <a:r>
              <a:rPr lang="en-IN"/>
              <a:t>www.kaushalya.tech</a:t>
            </a:r>
          </a:p>
        </p:txBody>
      </p:sp>
      <p:sp>
        <p:nvSpPr>
          <p:cNvPr id="4" name="Slide Number Placeholder 3">
            <a:extLst>
              <a:ext uri="{FF2B5EF4-FFF2-40B4-BE49-F238E27FC236}">
                <a16:creationId xmlns:a16="http://schemas.microsoft.com/office/drawing/2014/main" id="{595BD80E-88A3-4F3A-9F53-55EC3AC338B0}"/>
              </a:ext>
            </a:extLst>
          </p:cNvPr>
          <p:cNvSpPr>
            <a:spLocks noGrp="1"/>
          </p:cNvSpPr>
          <p:nvPr>
            <p:ph type="sldNum" sz="quarter" idx="12"/>
          </p:nvPr>
        </p:nvSpPr>
        <p:spPr/>
        <p:txBody>
          <a:bodyPr/>
          <a:lstStyle/>
          <a:p>
            <a:fld id="{D300B680-4920-456B-94E7-EB6DEF2EAF04}" type="slidenum">
              <a:rPr lang="en-IN" smtClean="0"/>
              <a:t>‹#›</a:t>
            </a:fld>
            <a:endParaRPr lang="en-IN"/>
          </a:p>
        </p:txBody>
      </p:sp>
    </p:spTree>
    <p:extLst>
      <p:ext uri="{BB962C8B-B14F-4D97-AF65-F5344CB8AC3E}">
        <p14:creationId xmlns:p14="http://schemas.microsoft.com/office/powerpoint/2010/main" val="29417166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B5D3AA-A5E3-4783-9DBA-B91ABD3FAA6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066D636D-3601-4BD1-ACEB-BBC34281A31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4260A2C8-4279-438E-87E0-A01F7626235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AB60658-7026-4AFD-BCDA-22137F6C8610}"/>
              </a:ext>
            </a:extLst>
          </p:cNvPr>
          <p:cNvSpPr>
            <a:spLocks noGrp="1"/>
          </p:cNvSpPr>
          <p:nvPr>
            <p:ph type="dt" sz="half" idx="10"/>
          </p:nvPr>
        </p:nvSpPr>
        <p:spPr/>
        <p:txBody>
          <a:bodyPr/>
          <a:lstStyle/>
          <a:p>
            <a:fld id="{1466127A-0CB8-41EB-AC70-2B05AA20CEB4}" type="datetime1">
              <a:rPr lang="en-IN" smtClean="0"/>
              <a:t>27-09-2022</a:t>
            </a:fld>
            <a:endParaRPr lang="en-IN"/>
          </a:p>
        </p:txBody>
      </p:sp>
      <p:sp>
        <p:nvSpPr>
          <p:cNvPr id="6" name="Footer Placeholder 5">
            <a:extLst>
              <a:ext uri="{FF2B5EF4-FFF2-40B4-BE49-F238E27FC236}">
                <a16:creationId xmlns:a16="http://schemas.microsoft.com/office/drawing/2014/main" id="{EEB0149A-2D3F-414A-8383-27F6EC7BF8A7}"/>
              </a:ext>
            </a:extLst>
          </p:cNvPr>
          <p:cNvSpPr>
            <a:spLocks noGrp="1"/>
          </p:cNvSpPr>
          <p:nvPr>
            <p:ph type="ftr" sz="quarter" idx="11"/>
          </p:nvPr>
        </p:nvSpPr>
        <p:spPr/>
        <p:txBody>
          <a:bodyPr/>
          <a:lstStyle/>
          <a:p>
            <a:r>
              <a:rPr lang="en-IN"/>
              <a:t>www.kaushalya.tech</a:t>
            </a:r>
          </a:p>
        </p:txBody>
      </p:sp>
      <p:sp>
        <p:nvSpPr>
          <p:cNvPr id="7" name="Slide Number Placeholder 6">
            <a:extLst>
              <a:ext uri="{FF2B5EF4-FFF2-40B4-BE49-F238E27FC236}">
                <a16:creationId xmlns:a16="http://schemas.microsoft.com/office/drawing/2014/main" id="{E88A4C9F-0C49-4ED0-AEAE-CBB1E79DC9AF}"/>
              </a:ext>
            </a:extLst>
          </p:cNvPr>
          <p:cNvSpPr>
            <a:spLocks noGrp="1"/>
          </p:cNvSpPr>
          <p:nvPr>
            <p:ph type="sldNum" sz="quarter" idx="12"/>
          </p:nvPr>
        </p:nvSpPr>
        <p:spPr/>
        <p:txBody>
          <a:bodyPr/>
          <a:lstStyle/>
          <a:p>
            <a:fld id="{D300B680-4920-456B-94E7-EB6DEF2EAF04}" type="slidenum">
              <a:rPr lang="en-IN" smtClean="0"/>
              <a:t>‹#›</a:t>
            </a:fld>
            <a:endParaRPr lang="en-IN"/>
          </a:p>
        </p:txBody>
      </p:sp>
    </p:spTree>
    <p:extLst>
      <p:ext uri="{BB962C8B-B14F-4D97-AF65-F5344CB8AC3E}">
        <p14:creationId xmlns:p14="http://schemas.microsoft.com/office/powerpoint/2010/main" val="20513233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ED40B7-5D4B-4A58-B13A-74F6D61D6C0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6AAFA2D4-EE9C-48E1-87D3-42D611AA03A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AE8C3D02-5D72-4538-BA17-9869B87C70A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00D4831-4453-4D03-A9AA-7C6196C82F6E}"/>
              </a:ext>
            </a:extLst>
          </p:cNvPr>
          <p:cNvSpPr>
            <a:spLocks noGrp="1"/>
          </p:cNvSpPr>
          <p:nvPr>
            <p:ph type="dt" sz="half" idx="10"/>
          </p:nvPr>
        </p:nvSpPr>
        <p:spPr/>
        <p:txBody>
          <a:bodyPr/>
          <a:lstStyle/>
          <a:p>
            <a:fld id="{880E169A-C6D0-47B8-83D4-F4CEB7EC43EC}" type="datetime1">
              <a:rPr lang="en-IN" smtClean="0"/>
              <a:t>27-09-2022</a:t>
            </a:fld>
            <a:endParaRPr lang="en-IN"/>
          </a:p>
        </p:txBody>
      </p:sp>
      <p:sp>
        <p:nvSpPr>
          <p:cNvPr id="6" name="Footer Placeholder 5">
            <a:extLst>
              <a:ext uri="{FF2B5EF4-FFF2-40B4-BE49-F238E27FC236}">
                <a16:creationId xmlns:a16="http://schemas.microsoft.com/office/drawing/2014/main" id="{3356C28A-74DE-4994-8DF8-7BF27E18AACF}"/>
              </a:ext>
            </a:extLst>
          </p:cNvPr>
          <p:cNvSpPr>
            <a:spLocks noGrp="1"/>
          </p:cNvSpPr>
          <p:nvPr>
            <p:ph type="ftr" sz="quarter" idx="11"/>
          </p:nvPr>
        </p:nvSpPr>
        <p:spPr/>
        <p:txBody>
          <a:bodyPr/>
          <a:lstStyle/>
          <a:p>
            <a:r>
              <a:rPr lang="en-IN"/>
              <a:t>www.kaushalya.tech</a:t>
            </a:r>
          </a:p>
        </p:txBody>
      </p:sp>
      <p:sp>
        <p:nvSpPr>
          <p:cNvPr id="7" name="Slide Number Placeholder 6">
            <a:extLst>
              <a:ext uri="{FF2B5EF4-FFF2-40B4-BE49-F238E27FC236}">
                <a16:creationId xmlns:a16="http://schemas.microsoft.com/office/drawing/2014/main" id="{F25F87BE-663F-48C0-BE8A-EAA4B76862E8}"/>
              </a:ext>
            </a:extLst>
          </p:cNvPr>
          <p:cNvSpPr>
            <a:spLocks noGrp="1"/>
          </p:cNvSpPr>
          <p:nvPr>
            <p:ph type="sldNum" sz="quarter" idx="12"/>
          </p:nvPr>
        </p:nvSpPr>
        <p:spPr/>
        <p:txBody>
          <a:bodyPr/>
          <a:lstStyle/>
          <a:p>
            <a:fld id="{D300B680-4920-456B-94E7-EB6DEF2EAF04}" type="slidenum">
              <a:rPr lang="en-IN" smtClean="0"/>
              <a:t>‹#›</a:t>
            </a:fld>
            <a:endParaRPr lang="en-IN"/>
          </a:p>
        </p:txBody>
      </p:sp>
    </p:spTree>
    <p:extLst>
      <p:ext uri="{BB962C8B-B14F-4D97-AF65-F5344CB8AC3E}">
        <p14:creationId xmlns:p14="http://schemas.microsoft.com/office/powerpoint/2010/main" val="42666281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E61CC49-6A6E-4458-B7D5-F57D53CAD69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AF71B4D-5EE4-4B37-8114-5D368C16045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70161EA-61A4-45FE-B63D-DC877E80F97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38274BC-1E24-44A8-9040-DB21F7AFD224}" type="datetime1">
              <a:rPr lang="en-IN" smtClean="0"/>
              <a:t>27-09-2022</a:t>
            </a:fld>
            <a:endParaRPr lang="en-IN"/>
          </a:p>
        </p:txBody>
      </p:sp>
      <p:sp>
        <p:nvSpPr>
          <p:cNvPr id="5" name="Footer Placeholder 4">
            <a:extLst>
              <a:ext uri="{FF2B5EF4-FFF2-40B4-BE49-F238E27FC236}">
                <a16:creationId xmlns:a16="http://schemas.microsoft.com/office/drawing/2014/main" id="{4AC497DB-E57A-4B4A-A292-2720D15BCA5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a:t>www.kaushalya.tech</a:t>
            </a:r>
          </a:p>
        </p:txBody>
      </p:sp>
      <p:sp>
        <p:nvSpPr>
          <p:cNvPr id="6" name="Slide Number Placeholder 5">
            <a:extLst>
              <a:ext uri="{FF2B5EF4-FFF2-40B4-BE49-F238E27FC236}">
                <a16:creationId xmlns:a16="http://schemas.microsoft.com/office/drawing/2014/main" id="{03EC2572-16A3-43B1-A9DF-51746626203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300B680-4920-456B-94E7-EB6DEF2EAF04}" type="slidenum">
              <a:rPr lang="en-IN" smtClean="0"/>
              <a:t>‹#›</a:t>
            </a:fld>
            <a:endParaRPr lang="en-IN"/>
          </a:p>
        </p:txBody>
      </p:sp>
    </p:spTree>
    <p:extLst>
      <p:ext uri="{BB962C8B-B14F-4D97-AF65-F5344CB8AC3E}">
        <p14:creationId xmlns:p14="http://schemas.microsoft.com/office/powerpoint/2010/main" val="33377456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www.kaushalya.tech/"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developer.android.com/guide/topics/sensors/sensors_overview.html"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www.youtube.com/watch?v=2bcXeQ_PA6I" TargetMode="External"/><Relationship Id="rId2" Type="http://schemas.openxmlformats.org/officeDocument/2006/relationships/hyperlink" Target="https://en.wikipedia.org/wiki/List_of_sensors" TargetMode="External"/><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hyperlink" Target="https://www.youtube.com/watch?v=ht-_RmhLD7k" TargetMode="External"/><Relationship Id="rId4" Type="http://schemas.openxmlformats.org/officeDocument/2006/relationships/hyperlink" Target="https://www.youtube.com/watch?v=bPMN4I9IZTA"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hyperlink" Target="http://www.st.com/content/st_com/en.html" TargetMode="External"/><Relationship Id="rId2" Type="http://schemas.openxmlformats.org/officeDocument/2006/relationships/hyperlink" Target="https://my.indiamart.com/" TargetMode="Externa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38.xml.rels><?xml version="1.0" encoding="UTF-8" standalone="yes"?>
<Relationships xmlns="http://schemas.openxmlformats.org/package/2006/relationships"><Relationship Id="rId3" Type="http://schemas.openxmlformats.org/officeDocument/2006/relationships/hyperlink" Target="http://en.wikipedia.org/wiki/Microcontroller" TargetMode="External"/><Relationship Id="rId2" Type="http://schemas.openxmlformats.org/officeDocument/2006/relationships/hyperlink" Target="http://arduino.cc/" TargetMode="External"/><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hyperlink" Target="http://arduino.cc/en/Main/Software"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hyperlink" Target="https://openweathermap.org/api" TargetMode="External"/><Relationship Id="rId2" Type="http://schemas.openxmlformats.org/officeDocument/2006/relationships/hyperlink" Target="https://jsonplaceholder.typicode.com/" TargetMode="Externa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6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33.gif"/><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mosquitto.org/" TargetMode="Externa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hyperlink" Target="http://www.steves-internet-guide.com/mosquitto_pub-sub-clients/" TargetMode="External"/><Relationship Id="rId2" Type="http://schemas.openxmlformats.org/officeDocument/2006/relationships/hyperlink" Target="http://www.steves-internet-guide.com/" TargetMode="External"/><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hyperlink" Target="https://mosquitto.org/" TargetMode="External"/><Relationship Id="rId4" Type="http://schemas.openxmlformats.org/officeDocument/2006/relationships/hyperlink" Target="http://www.jensd.de/apps/mqttfx/1.6.0/" TargetMode="External"/></Relationships>
</file>

<file path=ppt/slides/_rels/slide7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7.gif"/><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hyperlink" Target="https://www.youtube.com/watch?v=yRBe9YYCGw4" TargetMode="External"/><Relationship Id="rId7" Type="http://schemas.openxmlformats.org/officeDocument/2006/relationships/hyperlink" Target="https://www.youtube.com/watch?v=NSkIHdV6NoY" TargetMode="Externa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hyperlink" Target="https://www.youtube.com/watch?v=jcYoNvkorOY&amp;t=5s" TargetMode="External"/><Relationship Id="rId5" Type="http://schemas.openxmlformats.org/officeDocument/2006/relationships/hyperlink" Target="https://www.youtube.com/watch?v=F2YTUwh5-qE" TargetMode="External"/><Relationship Id="rId4" Type="http://schemas.openxmlformats.org/officeDocument/2006/relationships/hyperlink" Target="https://www.youtube.com/watch?v=QXV_HgGO--g" TargetMode="External"/></Relationships>
</file>

<file path=ppt/slides/_rels/slide8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2FA290-8B3A-4103-A00E-06244A24C22B}"/>
              </a:ext>
            </a:extLst>
          </p:cNvPr>
          <p:cNvSpPr>
            <a:spLocks noGrp="1"/>
          </p:cNvSpPr>
          <p:nvPr>
            <p:ph type="ctrTitle"/>
          </p:nvPr>
        </p:nvSpPr>
        <p:spPr>
          <a:xfrm>
            <a:off x="1524000" y="2152356"/>
            <a:ext cx="9144000" cy="935575"/>
          </a:xfrm>
        </p:spPr>
        <p:txBody>
          <a:bodyPr>
            <a:normAutofit/>
          </a:bodyPr>
          <a:lstStyle/>
          <a:p>
            <a:r>
              <a:rPr lang="en-IN" sz="4800" dirty="0">
                <a:latin typeface="Arial" panose="020B0604020202020204" pitchFamily="34" charset="0"/>
                <a:cs typeface="Arial" panose="020B0604020202020204" pitchFamily="34" charset="0"/>
              </a:rPr>
              <a:t>Internet Of Things (IoT)</a:t>
            </a:r>
          </a:p>
        </p:txBody>
      </p:sp>
      <p:sp>
        <p:nvSpPr>
          <p:cNvPr id="3" name="Subtitle 2">
            <a:extLst>
              <a:ext uri="{FF2B5EF4-FFF2-40B4-BE49-F238E27FC236}">
                <a16:creationId xmlns:a16="http://schemas.microsoft.com/office/drawing/2014/main" id="{DDB74BFB-7A18-4DF0-8E46-E05235A52D36}"/>
              </a:ext>
            </a:extLst>
          </p:cNvPr>
          <p:cNvSpPr>
            <a:spLocks noGrp="1"/>
          </p:cNvSpPr>
          <p:nvPr>
            <p:ph type="subTitle" idx="1"/>
          </p:nvPr>
        </p:nvSpPr>
        <p:spPr>
          <a:xfrm>
            <a:off x="1524000" y="3602037"/>
            <a:ext cx="9144000" cy="2754313"/>
          </a:xfrm>
        </p:spPr>
        <p:txBody>
          <a:bodyPr>
            <a:noAutofit/>
          </a:bodyPr>
          <a:lstStyle/>
          <a:p>
            <a:r>
              <a:rPr lang="en-IN" b="1" dirty="0">
                <a:latin typeface="Arial" panose="020B0604020202020204" pitchFamily="34" charset="0"/>
                <a:cs typeface="Arial" panose="020B0604020202020204" pitchFamily="34" charset="0"/>
              </a:rPr>
              <a:t>Raghu Prasad</a:t>
            </a:r>
          </a:p>
          <a:p>
            <a:r>
              <a:rPr lang="en-IN" b="1" dirty="0">
                <a:latin typeface="Arial" panose="020B0604020202020204" pitchFamily="34" charset="0"/>
                <a:cs typeface="Arial" panose="020B0604020202020204" pitchFamily="34" charset="0"/>
              </a:rPr>
              <a:t>9845547471</a:t>
            </a:r>
          </a:p>
          <a:p>
            <a:r>
              <a:rPr lang="en-IN" b="1" dirty="0">
                <a:latin typeface="Arial" panose="020B0604020202020204" pitchFamily="34" charset="0"/>
                <a:cs typeface="Arial" panose="020B0604020202020204" pitchFamily="34" charset="0"/>
                <a:hlinkClick r:id="rId2"/>
              </a:rPr>
              <a:t>www.kaushalya.tech</a:t>
            </a:r>
            <a:endParaRPr lang="en-IN"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FB : https://www.facebook.com/raghuprasadkonandur/</a:t>
            </a:r>
          </a:p>
          <a:p>
            <a:r>
              <a:rPr lang="en-IN" b="1" dirty="0">
                <a:latin typeface="Arial" panose="020B0604020202020204" pitchFamily="34" charset="0"/>
                <a:cs typeface="Arial" panose="020B0604020202020204" pitchFamily="34" charset="0"/>
              </a:rPr>
              <a:t>Skill Up-Skill Re-Skill</a:t>
            </a:r>
          </a:p>
          <a:p>
            <a:r>
              <a:rPr lang="en-IN" b="1" dirty="0">
                <a:latin typeface="Arial" panose="020B0604020202020204" pitchFamily="34" charset="0"/>
                <a:cs typeface="Arial" panose="020B0604020202020204" pitchFamily="34" charset="0"/>
              </a:rPr>
              <a:t>Excellence in action</a:t>
            </a:r>
          </a:p>
        </p:txBody>
      </p:sp>
      <p:sp>
        <p:nvSpPr>
          <p:cNvPr id="4" name="Footer Placeholder 3">
            <a:extLst>
              <a:ext uri="{FF2B5EF4-FFF2-40B4-BE49-F238E27FC236}">
                <a16:creationId xmlns:a16="http://schemas.microsoft.com/office/drawing/2014/main" id="{5DC57037-1BA5-4CBD-8260-3759DECD79B3}"/>
              </a:ext>
            </a:extLst>
          </p:cNvPr>
          <p:cNvSpPr>
            <a:spLocks noGrp="1"/>
          </p:cNvSpPr>
          <p:nvPr>
            <p:ph type="ftr" sz="quarter" idx="11"/>
          </p:nvPr>
        </p:nvSpPr>
        <p:spPr/>
        <p:txBody>
          <a:bodyPr/>
          <a:lstStyle/>
          <a:p>
            <a:r>
              <a:rPr lang="en-IN" b="1" dirty="0">
                <a:latin typeface="Arial" panose="020B0604020202020204" pitchFamily="34" charset="0"/>
                <a:cs typeface="Arial" panose="020B0604020202020204" pitchFamily="34" charset="0"/>
              </a:rPr>
              <a:t>www.</a:t>
            </a:r>
            <a:r>
              <a:rPr lang="en-IN" sz="1400" b="1" dirty="0">
                <a:latin typeface="Arial" panose="020B0604020202020204" pitchFamily="34" charset="0"/>
                <a:cs typeface="Arial" panose="020B0604020202020204" pitchFamily="34" charset="0"/>
              </a:rPr>
              <a:t>kaushalya</a:t>
            </a:r>
            <a:r>
              <a:rPr lang="en-IN" b="1" dirty="0">
                <a:latin typeface="Arial" panose="020B0604020202020204" pitchFamily="34" charset="0"/>
                <a:cs typeface="Arial" panose="020B0604020202020204" pitchFamily="34" charset="0"/>
              </a:rPr>
              <a:t>.tech</a:t>
            </a:r>
          </a:p>
        </p:txBody>
      </p:sp>
      <p:sp>
        <p:nvSpPr>
          <p:cNvPr id="5" name="Slide Number Placeholder 4">
            <a:extLst>
              <a:ext uri="{FF2B5EF4-FFF2-40B4-BE49-F238E27FC236}">
                <a16:creationId xmlns:a16="http://schemas.microsoft.com/office/drawing/2014/main" id="{4B1DA70F-03AB-406E-88DC-93CC074316E2}"/>
              </a:ext>
            </a:extLst>
          </p:cNvPr>
          <p:cNvSpPr>
            <a:spLocks noGrp="1"/>
          </p:cNvSpPr>
          <p:nvPr>
            <p:ph type="sldNum" sz="quarter" idx="12"/>
          </p:nvPr>
        </p:nvSpPr>
        <p:spPr/>
        <p:txBody>
          <a:bodyPr/>
          <a:lstStyle/>
          <a:p>
            <a:fld id="{D300B680-4920-456B-94E7-EB6DEF2EAF04}" type="slidenum">
              <a:rPr lang="en-IN" smtClean="0">
                <a:latin typeface="Arial" panose="020B0604020202020204" pitchFamily="34" charset="0"/>
                <a:cs typeface="Arial" panose="020B0604020202020204" pitchFamily="34" charset="0"/>
              </a:rPr>
              <a:t>1</a:t>
            </a:fld>
            <a:endParaRPr lang="en-IN"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D58CA0BA-22B3-4799-B5ED-F2E6B980E2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083" y="243205"/>
            <a:ext cx="11819852" cy="1460500"/>
          </a:xfrm>
          <a:prstGeom prst="rect">
            <a:avLst/>
          </a:prstGeom>
        </p:spPr>
      </p:pic>
    </p:spTree>
    <p:extLst>
      <p:ext uri="{BB962C8B-B14F-4D97-AF65-F5344CB8AC3E}">
        <p14:creationId xmlns:p14="http://schemas.microsoft.com/office/powerpoint/2010/main" val="5767081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a:xfrm>
            <a:off x="853440" y="329185"/>
            <a:ext cx="10500360" cy="1361504"/>
          </a:xfrm>
        </p:spPr>
        <p:txBody>
          <a:bodyPr/>
          <a:lstStyle/>
          <a:p>
            <a:r>
              <a:rPr lang="en-IN" dirty="0">
                <a:latin typeface="Arial" panose="020B0604020202020204" pitchFamily="34" charset="0"/>
                <a:cs typeface="Arial" panose="020B0604020202020204" pitchFamily="34" charset="0"/>
              </a:rPr>
              <a:t>Architecture-FOG/EDGE</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53440" y="1707644"/>
            <a:ext cx="10500360" cy="4469319"/>
          </a:xfrm>
        </p:spPr>
        <p:txBody>
          <a:bodyPr>
            <a:normAutofit/>
          </a:bodyPr>
          <a:lstStyle/>
          <a:p>
            <a:pPr marL="0" indent="0">
              <a:buNone/>
            </a:pPr>
            <a:endParaRPr lang="en-IN" dirty="0">
              <a:latin typeface="Arial" panose="020B0604020202020204" pitchFamily="34" charset="0"/>
              <a:cs typeface="Arial" panose="020B0604020202020204" pitchFamily="34" charset="0"/>
            </a:endParaRPr>
          </a:p>
          <a:p>
            <a:pPr marL="0" indent="0">
              <a:buNone/>
            </a:pPr>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pPr marL="0" indent="0">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a:xfrm>
            <a:off x="4044562" y="6346450"/>
            <a:ext cx="4108837" cy="375025"/>
          </a:xfrm>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a:xfrm>
            <a:off x="8614576" y="6346450"/>
            <a:ext cx="2739224" cy="375025"/>
          </a:xfrm>
        </p:spPr>
        <p:txBody>
          <a:bodyPr/>
          <a:lstStyle/>
          <a:p>
            <a:fld id="{D300B680-4920-456B-94E7-EB6DEF2EAF04}" type="slidenum">
              <a:rPr lang="en-IN" smtClean="0"/>
              <a:t>10</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88564" y="20723"/>
            <a:ext cx="3997049" cy="1361504"/>
          </a:xfrm>
          <a:prstGeom prst="rect">
            <a:avLst/>
          </a:prstGeom>
        </p:spPr>
      </p:pic>
      <p:cxnSp>
        <p:nvCxnSpPr>
          <p:cNvPr id="30" name="Straight Arrow Connector 29">
            <a:extLst>
              <a:ext uri="{FF2B5EF4-FFF2-40B4-BE49-F238E27FC236}">
                <a16:creationId xmlns:a16="http://schemas.microsoft.com/office/drawing/2014/main" id="{8C7169ED-AF7B-482B-8049-B9A4EDAFB67A}"/>
              </a:ext>
            </a:extLst>
          </p:cNvPr>
          <p:cNvCxnSpPr>
            <a:cxnSpLocks/>
          </p:cNvCxnSpPr>
          <p:nvPr/>
        </p:nvCxnSpPr>
        <p:spPr>
          <a:xfrm flipH="1">
            <a:off x="7510272" y="1855678"/>
            <a:ext cx="2120" cy="143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AutoShape 2" descr="Edge computing IoT architecture">
            <a:extLst>
              <a:ext uri="{FF2B5EF4-FFF2-40B4-BE49-F238E27FC236}">
                <a16:creationId xmlns:a16="http://schemas.microsoft.com/office/drawing/2014/main" id="{16D07A9E-6190-CF7A-A346-F76F264EC96B}"/>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8" name="Picture 4" descr="Edge computing IoT architecture">
            <a:extLst>
              <a:ext uri="{FF2B5EF4-FFF2-40B4-BE49-F238E27FC236}">
                <a16:creationId xmlns:a16="http://schemas.microsoft.com/office/drawing/2014/main" id="{05B2DC25-3E15-BDBD-CDEF-E5FB7C59F4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22880" y="1436180"/>
            <a:ext cx="6126480" cy="44693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99472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a:xfrm>
            <a:off x="853440" y="329185"/>
            <a:ext cx="10500360" cy="1361504"/>
          </a:xfrm>
        </p:spPr>
        <p:txBody>
          <a:bodyPr/>
          <a:lstStyle/>
          <a:p>
            <a:r>
              <a:rPr lang="en-IN" dirty="0">
                <a:latin typeface="Arial" panose="020B0604020202020204" pitchFamily="34" charset="0"/>
                <a:cs typeface="Arial" panose="020B0604020202020204" pitchFamily="34" charset="0"/>
              </a:rPr>
              <a:t>Applications</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53440" y="1707644"/>
            <a:ext cx="10500360" cy="4469319"/>
          </a:xfrm>
        </p:spPr>
        <p:txBody>
          <a:bodyPr>
            <a:normAutofit fontScale="25000" lnSpcReduction="20000"/>
          </a:bodyPr>
          <a:lstStyle/>
          <a:p>
            <a:r>
              <a:rPr lang="en-IN" sz="11200" dirty="0">
                <a:latin typeface="Arial" panose="020B0604020202020204" pitchFamily="34" charset="0"/>
                <a:cs typeface="Arial" panose="020B0604020202020204" pitchFamily="34" charset="0"/>
              </a:rPr>
              <a:t>Smart cities</a:t>
            </a:r>
          </a:p>
          <a:p>
            <a:pPr lvl="1"/>
            <a:r>
              <a:rPr lang="en-IN" sz="5600" b="1" i="1" dirty="0">
                <a:latin typeface="Arial" panose="020B0604020202020204" pitchFamily="34" charset="0"/>
                <a:cs typeface="Arial" panose="020B0604020202020204" pitchFamily="34" charset="0"/>
              </a:rPr>
              <a:t>Smart Parking</a:t>
            </a:r>
          </a:p>
          <a:p>
            <a:pPr lvl="2"/>
            <a:r>
              <a:rPr lang="en-IN" sz="5600" dirty="0">
                <a:latin typeface="Arial" panose="020B0604020202020204" pitchFamily="34" charset="0"/>
                <a:cs typeface="Arial" panose="020B0604020202020204" pitchFamily="34" charset="0"/>
              </a:rPr>
              <a:t>Monitoring of parking spaces availability in the city.</a:t>
            </a:r>
          </a:p>
          <a:p>
            <a:pPr lvl="1"/>
            <a:r>
              <a:rPr lang="en-IN" sz="5600" b="1" i="1" dirty="0">
                <a:latin typeface="Arial" panose="020B0604020202020204" pitchFamily="34" charset="0"/>
                <a:cs typeface="Arial" panose="020B0604020202020204" pitchFamily="34" charset="0"/>
              </a:rPr>
              <a:t>Structural health</a:t>
            </a:r>
          </a:p>
          <a:p>
            <a:pPr lvl="2"/>
            <a:r>
              <a:rPr lang="en-IN" sz="5600" dirty="0">
                <a:latin typeface="Arial" panose="020B0604020202020204" pitchFamily="34" charset="0"/>
                <a:cs typeface="Arial" panose="020B0604020202020204" pitchFamily="34" charset="0"/>
              </a:rPr>
              <a:t>Monitoring of vibrations and material conditions in buildings, bridges and historical monuments.</a:t>
            </a:r>
          </a:p>
          <a:p>
            <a:pPr lvl="1"/>
            <a:r>
              <a:rPr lang="en-IN" sz="5600" b="1" i="1" dirty="0">
                <a:latin typeface="Arial" panose="020B0604020202020204" pitchFamily="34" charset="0"/>
                <a:cs typeface="Arial" panose="020B0604020202020204" pitchFamily="34" charset="0"/>
              </a:rPr>
              <a:t>Noise Urban Maps</a:t>
            </a:r>
          </a:p>
          <a:p>
            <a:pPr lvl="2"/>
            <a:r>
              <a:rPr lang="en-IN" sz="5600" dirty="0">
                <a:latin typeface="Arial" panose="020B0604020202020204" pitchFamily="34" charset="0"/>
                <a:cs typeface="Arial" panose="020B0604020202020204" pitchFamily="34" charset="0"/>
              </a:rPr>
              <a:t>Sound monitoring in bar areas and centric zones in real time.</a:t>
            </a:r>
          </a:p>
          <a:p>
            <a:pPr lvl="1"/>
            <a:r>
              <a:rPr lang="en-IN" sz="5600" b="1" i="1" dirty="0">
                <a:latin typeface="Arial" panose="020B0604020202020204" pitchFamily="34" charset="0"/>
                <a:cs typeface="Arial" panose="020B0604020202020204" pitchFamily="34" charset="0"/>
              </a:rPr>
              <a:t>Smartphone Detection</a:t>
            </a:r>
          </a:p>
          <a:p>
            <a:pPr lvl="2"/>
            <a:r>
              <a:rPr lang="en-IN" sz="5600" dirty="0">
                <a:latin typeface="Arial" panose="020B0604020202020204" pitchFamily="34" charset="0"/>
                <a:cs typeface="Arial" panose="020B0604020202020204" pitchFamily="34" charset="0"/>
              </a:rPr>
              <a:t>Detect iPhone and Android devices and in general any device which works with </a:t>
            </a:r>
            <a:r>
              <a:rPr lang="en-IN" sz="5600" dirty="0" err="1">
                <a:latin typeface="Arial" panose="020B0604020202020204" pitchFamily="34" charset="0"/>
                <a:cs typeface="Arial" panose="020B0604020202020204" pitchFamily="34" charset="0"/>
              </a:rPr>
              <a:t>WiFi</a:t>
            </a:r>
            <a:r>
              <a:rPr lang="en-IN" sz="5600" dirty="0">
                <a:latin typeface="Arial" panose="020B0604020202020204" pitchFamily="34" charset="0"/>
                <a:cs typeface="Arial" panose="020B0604020202020204" pitchFamily="34" charset="0"/>
              </a:rPr>
              <a:t> or Bluetooth interfaces.</a:t>
            </a:r>
          </a:p>
          <a:p>
            <a:pPr lvl="1"/>
            <a:r>
              <a:rPr lang="en-IN" sz="5600" b="1" i="1" dirty="0">
                <a:latin typeface="Arial" panose="020B0604020202020204" pitchFamily="34" charset="0"/>
                <a:cs typeface="Arial" panose="020B0604020202020204" pitchFamily="34" charset="0"/>
              </a:rPr>
              <a:t>Electromagnetic Field Levels</a:t>
            </a:r>
          </a:p>
          <a:p>
            <a:pPr lvl="2"/>
            <a:r>
              <a:rPr lang="en-IN" sz="5600" dirty="0">
                <a:latin typeface="Arial" panose="020B0604020202020204" pitchFamily="34" charset="0"/>
                <a:cs typeface="Arial" panose="020B0604020202020204" pitchFamily="34" charset="0"/>
              </a:rPr>
              <a:t>Measurement of the energy radiated by cell stations and </a:t>
            </a:r>
            <a:r>
              <a:rPr lang="en-IN" sz="5600" dirty="0" err="1">
                <a:latin typeface="Arial" panose="020B0604020202020204" pitchFamily="34" charset="0"/>
                <a:cs typeface="Arial" panose="020B0604020202020204" pitchFamily="34" charset="0"/>
              </a:rPr>
              <a:t>and</a:t>
            </a:r>
            <a:r>
              <a:rPr lang="en-IN" sz="5600" dirty="0">
                <a:latin typeface="Arial" panose="020B0604020202020204" pitchFamily="34" charset="0"/>
                <a:cs typeface="Arial" panose="020B0604020202020204" pitchFamily="34" charset="0"/>
              </a:rPr>
              <a:t> </a:t>
            </a:r>
            <a:r>
              <a:rPr lang="en-IN" sz="5600" dirty="0" err="1">
                <a:latin typeface="Arial" panose="020B0604020202020204" pitchFamily="34" charset="0"/>
                <a:cs typeface="Arial" panose="020B0604020202020204" pitchFamily="34" charset="0"/>
              </a:rPr>
              <a:t>WiFi</a:t>
            </a:r>
            <a:r>
              <a:rPr lang="en-IN" sz="5600" dirty="0">
                <a:latin typeface="Arial" panose="020B0604020202020204" pitchFamily="34" charset="0"/>
                <a:cs typeface="Arial" panose="020B0604020202020204" pitchFamily="34" charset="0"/>
              </a:rPr>
              <a:t> routers.</a:t>
            </a:r>
          </a:p>
          <a:p>
            <a:pPr lvl="1"/>
            <a:r>
              <a:rPr lang="en-IN" sz="5600" b="1" i="1" dirty="0">
                <a:latin typeface="Arial" panose="020B0604020202020204" pitchFamily="34" charset="0"/>
                <a:cs typeface="Arial" panose="020B0604020202020204" pitchFamily="34" charset="0"/>
              </a:rPr>
              <a:t>Traffic Congestion</a:t>
            </a:r>
          </a:p>
          <a:p>
            <a:pPr lvl="2"/>
            <a:r>
              <a:rPr lang="en-IN" sz="5600" dirty="0">
                <a:latin typeface="Arial" panose="020B0604020202020204" pitchFamily="34" charset="0"/>
                <a:cs typeface="Arial" panose="020B0604020202020204" pitchFamily="34" charset="0"/>
              </a:rPr>
              <a:t>Monitoring of vehicles and pedestrian levels to optimize driving and walking routes.</a:t>
            </a:r>
          </a:p>
          <a:p>
            <a:pPr lvl="1"/>
            <a:r>
              <a:rPr lang="en-IN" sz="5600" b="1" i="1" dirty="0">
                <a:latin typeface="Arial" panose="020B0604020202020204" pitchFamily="34" charset="0"/>
                <a:cs typeface="Arial" panose="020B0604020202020204" pitchFamily="34" charset="0"/>
              </a:rPr>
              <a:t>Smart Lighting</a:t>
            </a:r>
          </a:p>
          <a:p>
            <a:pPr lvl="2"/>
            <a:r>
              <a:rPr lang="en-IN" sz="5600" dirty="0">
                <a:latin typeface="Arial" panose="020B0604020202020204" pitchFamily="34" charset="0"/>
                <a:cs typeface="Arial" panose="020B0604020202020204" pitchFamily="34" charset="0"/>
              </a:rPr>
              <a:t>Intelligent and weather adaptive lighting in street lights.</a:t>
            </a:r>
          </a:p>
          <a:p>
            <a:pPr lvl="1"/>
            <a:r>
              <a:rPr lang="en-IN" sz="5600" b="1" i="1" dirty="0">
                <a:latin typeface="Arial" panose="020B0604020202020204" pitchFamily="34" charset="0"/>
                <a:cs typeface="Arial" panose="020B0604020202020204" pitchFamily="34" charset="0"/>
              </a:rPr>
              <a:t>Waste Management</a:t>
            </a:r>
          </a:p>
          <a:p>
            <a:pPr lvl="2"/>
            <a:r>
              <a:rPr lang="en-IN" sz="5600" dirty="0">
                <a:latin typeface="Arial" panose="020B0604020202020204" pitchFamily="34" charset="0"/>
                <a:cs typeface="Arial" panose="020B0604020202020204" pitchFamily="34" charset="0"/>
              </a:rPr>
              <a:t>Detection of rubbish levels in containers to optimize the trash collection routes.</a:t>
            </a:r>
          </a:p>
          <a:p>
            <a:pPr lvl="1"/>
            <a:r>
              <a:rPr lang="en-IN" sz="5600" b="1" i="1" dirty="0">
                <a:latin typeface="Arial" panose="020B0604020202020204" pitchFamily="34" charset="0"/>
                <a:cs typeface="Arial" panose="020B0604020202020204" pitchFamily="34" charset="0"/>
              </a:rPr>
              <a:t>Smart Roads</a:t>
            </a:r>
          </a:p>
          <a:p>
            <a:pPr lvl="2"/>
            <a:r>
              <a:rPr lang="en-IN" sz="5600" dirty="0">
                <a:latin typeface="Arial" panose="020B0604020202020204" pitchFamily="34" charset="0"/>
                <a:cs typeface="Arial" panose="020B0604020202020204" pitchFamily="34" charset="0"/>
              </a:rPr>
              <a:t>Intelligent Highways with warning messages and diversions according to climate conditions and unexpected events like accidents or traffic jams.</a:t>
            </a:r>
          </a:p>
          <a:p>
            <a:pPr marL="0" indent="0">
              <a:buNone/>
            </a:pPr>
            <a:endParaRPr lang="en-IN" dirty="0">
              <a:latin typeface="Arial" panose="020B0604020202020204" pitchFamily="34" charset="0"/>
              <a:cs typeface="Arial" panose="020B0604020202020204" pitchFamily="34" charset="0"/>
            </a:endParaRPr>
          </a:p>
          <a:p>
            <a:pPr marL="0" indent="0">
              <a:buNone/>
            </a:pPr>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pPr marL="0" indent="0">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a:xfrm>
            <a:off x="4044562" y="6346450"/>
            <a:ext cx="4108837" cy="375025"/>
          </a:xfrm>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a:xfrm>
            <a:off x="8614576" y="6346450"/>
            <a:ext cx="2739224" cy="375025"/>
          </a:xfrm>
        </p:spPr>
        <p:txBody>
          <a:bodyPr/>
          <a:lstStyle/>
          <a:p>
            <a:fld id="{D300B680-4920-456B-94E7-EB6DEF2EAF04}" type="slidenum">
              <a:rPr lang="en-IN" smtClean="0"/>
              <a:t>11</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47885" y="203605"/>
            <a:ext cx="3997049" cy="1500100"/>
          </a:xfrm>
          <a:prstGeom prst="rect">
            <a:avLst/>
          </a:prstGeom>
        </p:spPr>
      </p:pic>
      <p:cxnSp>
        <p:nvCxnSpPr>
          <p:cNvPr id="30" name="Straight Arrow Connector 29">
            <a:extLst>
              <a:ext uri="{FF2B5EF4-FFF2-40B4-BE49-F238E27FC236}">
                <a16:creationId xmlns:a16="http://schemas.microsoft.com/office/drawing/2014/main" id="{8C7169ED-AF7B-482B-8049-B9A4EDAFB67A}"/>
              </a:ext>
            </a:extLst>
          </p:cNvPr>
          <p:cNvCxnSpPr>
            <a:cxnSpLocks/>
          </p:cNvCxnSpPr>
          <p:nvPr/>
        </p:nvCxnSpPr>
        <p:spPr>
          <a:xfrm flipH="1">
            <a:off x="7510272" y="1855678"/>
            <a:ext cx="2120" cy="143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44320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a:xfrm>
            <a:off x="853440" y="329185"/>
            <a:ext cx="10500360" cy="1361504"/>
          </a:xfrm>
        </p:spPr>
        <p:txBody>
          <a:bodyPr/>
          <a:lstStyle/>
          <a:p>
            <a:r>
              <a:rPr lang="en-IN" dirty="0">
                <a:latin typeface="Arial" panose="020B0604020202020204" pitchFamily="34" charset="0"/>
                <a:cs typeface="Arial" panose="020B0604020202020204" pitchFamily="34" charset="0"/>
              </a:rPr>
              <a:t>Applications</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53440" y="1707644"/>
            <a:ext cx="10500360" cy="4469319"/>
          </a:xfrm>
        </p:spPr>
        <p:txBody>
          <a:bodyPr>
            <a:normAutofit fontScale="25000" lnSpcReduction="20000"/>
          </a:bodyPr>
          <a:lstStyle/>
          <a:p>
            <a:r>
              <a:rPr lang="en-IN" sz="11200" dirty="0">
                <a:latin typeface="Arial" panose="020B0604020202020204" pitchFamily="34" charset="0"/>
                <a:cs typeface="Arial" panose="020B0604020202020204" pitchFamily="34" charset="0"/>
              </a:rPr>
              <a:t>Smart Environment</a:t>
            </a:r>
          </a:p>
          <a:p>
            <a:pPr marL="0" indent="0">
              <a:buNone/>
            </a:pPr>
            <a:endParaRPr lang="en-IN" dirty="0">
              <a:latin typeface="Arial" panose="020B0604020202020204" pitchFamily="34" charset="0"/>
              <a:cs typeface="Arial" panose="020B0604020202020204" pitchFamily="34" charset="0"/>
            </a:endParaRPr>
          </a:p>
          <a:p>
            <a:r>
              <a:rPr lang="en-IN" sz="5600" b="1" i="1" dirty="0">
                <a:latin typeface="Arial" panose="020B0604020202020204" pitchFamily="34" charset="0"/>
                <a:cs typeface="Arial" panose="020B0604020202020204" pitchFamily="34" charset="0"/>
              </a:rPr>
              <a:t>Forest Fire Detection</a:t>
            </a:r>
          </a:p>
          <a:p>
            <a:pPr marL="685800" lvl="2">
              <a:spcBef>
                <a:spcPts val="1000"/>
              </a:spcBef>
            </a:pPr>
            <a:r>
              <a:rPr lang="en-IN" sz="5200" b="1" dirty="0">
                <a:latin typeface="Arial" panose="020B0604020202020204" pitchFamily="34" charset="0"/>
                <a:cs typeface="Arial" panose="020B0604020202020204" pitchFamily="34" charset="0"/>
              </a:rPr>
              <a:t>Monitoring of combustion gases and </a:t>
            </a:r>
            <a:r>
              <a:rPr lang="en-IN" sz="5200" b="1" dirty="0" err="1">
                <a:latin typeface="Arial" panose="020B0604020202020204" pitchFamily="34" charset="0"/>
                <a:cs typeface="Arial" panose="020B0604020202020204" pitchFamily="34" charset="0"/>
              </a:rPr>
              <a:t>preemptive</a:t>
            </a:r>
            <a:r>
              <a:rPr lang="en-IN" sz="5200" b="1" dirty="0">
                <a:latin typeface="Arial" panose="020B0604020202020204" pitchFamily="34" charset="0"/>
                <a:cs typeface="Arial" panose="020B0604020202020204" pitchFamily="34" charset="0"/>
              </a:rPr>
              <a:t> fire conditions to define alert zones.</a:t>
            </a:r>
          </a:p>
          <a:p>
            <a:r>
              <a:rPr lang="en-IN" sz="5600" b="1" i="1" dirty="0">
                <a:latin typeface="Arial" panose="020B0604020202020204" pitchFamily="34" charset="0"/>
                <a:cs typeface="Arial" panose="020B0604020202020204" pitchFamily="34" charset="0"/>
              </a:rPr>
              <a:t>Air Pollution</a:t>
            </a:r>
          </a:p>
          <a:p>
            <a:pPr marL="685800" lvl="2">
              <a:spcBef>
                <a:spcPts val="1000"/>
              </a:spcBef>
            </a:pPr>
            <a:r>
              <a:rPr lang="en-IN" sz="5200" b="1" dirty="0">
                <a:latin typeface="Arial" panose="020B0604020202020204" pitchFamily="34" charset="0"/>
                <a:cs typeface="Arial" panose="020B0604020202020204" pitchFamily="34" charset="0"/>
              </a:rPr>
              <a:t>Control of CO2 emissions of factories, pollution emitted by cars and toxic gases generated in farms.</a:t>
            </a:r>
          </a:p>
          <a:p>
            <a:r>
              <a:rPr lang="en-IN" sz="5600" b="1" i="1" dirty="0">
                <a:latin typeface="Arial" panose="020B0604020202020204" pitchFamily="34" charset="0"/>
                <a:cs typeface="Arial" panose="020B0604020202020204" pitchFamily="34" charset="0"/>
              </a:rPr>
              <a:t>Snow Level Monitoring</a:t>
            </a:r>
          </a:p>
          <a:p>
            <a:pPr marL="685800" lvl="2">
              <a:spcBef>
                <a:spcPts val="1000"/>
              </a:spcBef>
            </a:pPr>
            <a:r>
              <a:rPr lang="en-IN" sz="5200" b="1" dirty="0">
                <a:latin typeface="Arial" panose="020B0604020202020204" pitchFamily="34" charset="0"/>
                <a:cs typeface="Arial" panose="020B0604020202020204" pitchFamily="34" charset="0"/>
              </a:rPr>
              <a:t>Snow level measurement to know in real time the quality of ski tracks and allow security corps avalanche prevention.</a:t>
            </a:r>
          </a:p>
          <a:p>
            <a:r>
              <a:rPr lang="en-IN" sz="5600" b="1" i="1" dirty="0">
                <a:latin typeface="Arial" panose="020B0604020202020204" pitchFamily="34" charset="0"/>
                <a:cs typeface="Arial" panose="020B0604020202020204" pitchFamily="34" charset="0"/>
              </a:rPr>
              <a:t>Landslide and Avalanche Prevention</a:t>
            </a:r>
          </a:p>
          <a:p>
            <a:pPr marL="685800" lvl="2">
              <a:spcBef>
                <a:spcPts val="1000"/>
              </a:spcBef>
            </a:pPr>
            <a:r>
              <a:rPr lang="en-IN" sz="5200" b="1" dirty="0">
                <a:latin typeface="Arial" panose="020B0604020202020204" pitchFamily="34" charset="0"/>
                <a:cs typeface="Arial" panose="020B0604020202020204" pitchFamily="34" charset="0"/>
              </a:rPr>
              <a:t>Monitoring of soil moisture, vibrations and earth density to detect dangerous patterns in land conditions.</a:t>
            </a:r>
          </a:p>
          <a:p>
            <a:r>
              <a:rPr lang="en-IN" sz="5600" b="1" i="1" dirty="0">
                <a:latin typeface="Arial" panose="020B0604020202020204" pitchFamily="34" charset="0"/>
                <a:cs typeface="Arial" panose="020B0604020202020204" pitchFamily="34" charset="0"/>
              </a:rPr>
              <a:t>Earthquake Early Detection</a:t>
            </a:r>
          </a:p>
          <a:p>
            <a:pPr marL="685800" lvl="2">
              <a:spcBef>
                <a:spcPts val="1000"/>
              </a:spcBef>
            </a:pPr>
            <a:r>
              <a:rPr lang="en-IN" sz="5200" b="1" dirty="0">
                <a:latin typeface="Arial" panose="020B0604020202020204" pitchFamily="34" charset="0"/>
                <a:cs typeface="Arial" panose="020B0604020202020204" pitchFamily="34" charset="0"/>
              </a:rPr>
              <a:t>Distributed control in specific places of tremors.</a:t>
            </a:r>
          </a:p>
          <a:p>
            <a:pPr marL="0" indent="0">
              <a:buNone/>
            </a:pPr>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pPr marL="0" indent="0">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a:xfrm>
            <a:off x="4044562" y="6346450"/>
            <a:ext cx="4108837" cy="375025"/>
          </a:xfrm>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a:xfrm>
            <a:off x="8614576" y="6346450"/>
            <a:ext cx="2739224" cy="375025"/>
          </a:xfrm>
        </p:spPr>
        <p:txBody>
          <a:bodyPr/>
          <a:lstStyle/>
          <a:p>
            <a:fld id="{D300B680-4920-456B-94E7-EB6DEF2EAF04}" type="slidenum">
              <a:rPr lang="en-IN" smtClean="0"/>
              <a:t>12</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47885" y="203605"/>
            <a:ext cx="3997049" cy="1500100"/>
          </a:xfrm>
          <a:prstGeom prst="rect">
            <a:avLst/>
          </a:prstGeom>
        </p:spPr>
      </p:pic>
      <p:cxnSp>
        <p:nvCxnSpPr>
          <p:cNvPr id="30" name="Straight Arrow Connector 29">
            <a:extLst>
              <a:ext uri="{FF2B5EF4-FFF2-40B4-BE49-F238E27FC236}">
                <a16:creationId xmlns:a16="http://schemas.microsoft.com/office/drawing/2014/main" id="{8C7169ED-AF7B-482B-8049-B9A4EDAFB67A}"/>
              </a:ext>
            </a:extLst>
          </p:cNvPr>
          <p:cNvCxnSpPr>
            <a:cxnSpLocks/>
          </p:cNvCxnSpPr>
          <p:nvPr/>
        </p:nvCxnSpPr>
        <p:spPr>
          <a:xfrm flipH="1">
            <a:off x="7510272" y="1855678"/>
            <a:ext cx="2120" cy="143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560440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a:xfrm>
            <a:off x="853440" y="329185"/>
            <a:ext cx="10500360" cy="1361504"/>
          </a:xfrm>
        </p:spPr>
        <p:txBody>
          <a:bodyPr/>
          <a:lstStyle/>
          <a:p>
            <a:r>
              <a:rPr lang="en-IN" dirty="0">
                <a:latin typeface="Arial" panose="020B0604020202020204" pitchFamily="34" charset="0"/>
                <a:cs typeface="Arial" panose="020B0604020202020204" pitchFamily="34" charset="0"/>
              </a:rPr>
              <a:t>Applications</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53440" y="1707644"/>
            <a:ext cx="10500360" cy="4469319"/>
          </a:xfrm>
        </p:spPr>
        <p:txBody>
          <a:bodyPr>
            <a:normAutofit fontScale="25000" lnSpcReduction="20000"/>
          </a:bodyPr>
          <a:lstStyle/>
          <a:p>
            <a:r>
              <a:rPr lang="en-IN" sz="11200" dirty="0">
                <a:latin typeface="Arial" panose="020B0604020202020204" pitchFamily="34" charset="0"/>
                <a:cs typeface="Arial" panose="020B0604020202020204" pitchFamily="34" charset="0"/>
              </a:rPr>
              <a:t>Smart water</a:t>
            </a:r>
          </a:p>
          <a:p>
            <a:r>
              <a:rPr lang="en-IN" sz="5600" b="1" i="1" dirty="0">
                <a:latin typeface="Arial" panose="020B0604020202020204" pitchFamily="34" charset="0"/>
                <a:cs typeface="Arial" panose="020B0604020202020204" pitchFamily="34" charset="0"/>
              </a:rPr>
              <a:t>Potable water monitoring</a:t>
            </a:r>
          </a:p>
          <a:p>
            <a:pPr lvl="1"/>
            <a:r>
              <a:rPr lang="en-IN" sz="5200" b="1" i="1" dirty="0">
                <a:latin typeface="Arial" panose="020B0604020202020204" pitchFamily="34" charset="0"/>
                <a:cs typeface="Arial" panose="020B0604020202020204" pitchFamily="34" charset="0"/>
              </a:rPr>
              <a:t>Monitor the quality of tap water in cities.</a:t>
            </a:r>
          </a:p>
          <a:p>
            <a:r>
              <a:rPr lang="en-IN" sz="5600" b="1" i="1" dirty="0">
                <a:latin typeface="Arial" panose="020B0604020202020204" pitchFamily="34" charset="0"/>
                <a:cs typeface="Arial" panose="020B0604020202020204" pitchFamily="34" charset="0"/>
              </a:rPr>
              <a:t>Chemical leakage detection in rivers</a:t>
            </a:r>
          </a:p>
          <a:p>
            <a:pPr lvl="1"/>
            <a:r>
              <a:rPr lang="en-IN" sz="5200" b="1" i="1" dirty="0">
                <a:latin typeface="Arial" panose="020B0604020202020204" pitchFamily="34" charset="0"/>
                <a:cs typeface="Arial" panose="020B0604020202020204" pitchFamily="34" charset="0"/>
              </a:rPr>
              <a:t>Detect leakages and wastes of factories in rivers.</a:t>
            </a:r>
          </a:p>
          <a:p>
            <a:r>
              <a:rPr lang="en-IN" sz="5600" b="1" i="1" dirty="0">
                <a:latin typeface="Arial" panose="020B0604020202020204" pitchFamily="34" charset="0"/>
                <a:cs typeface="Arial" panose="020B0604020202020204" pitchFamily="34" charset="0"/>
              </a:rPr>
              <a:t>Swimming pool remote measurement</a:t>
            </a:r>
          </a:p>
          <a:p>
            <a:pPr lvl="1"/>
            <a:r>
              <a:rPr lang="en-IN" sz="5200" b="1" i="1" dirty="0">
                <a:latin typeface="Arial" panose="020B0604020202020204" pitchFamily="34" charset="0"/>
                <a:cs typeface="Arial" panose="020B0604020202020204" pitchFamily="34" charset="0"/>
              </a:rPr>
              <a:t>Control remotely the swimming pool conditions.</a:t>
            </a:r>
          </a:p>
          <a:p>
            <a:r>
              <a:rPr lang="en-IN" sz="5600" b="1" i="1" dirty="0">
                <a:latin typeface="Arial" panose="020B0604020202020204" pitchFamily="34" charset="0"/>
                <a:cs typeface="Arial" panose="020B0604020202020204" pitchFamily="34" charset="0"/>
              </a:rPr>
              <a:t>Pollution levels in the sea</a:t>
            </a:r>
          </a:p>
          <a:p>
            <a:pPr lvl="1"/>
            <a:r>
              <a:rPr lang="en-IN" sz="5200" b="1" i="1" dirty="0">
                <a:latin typeface="Arial" panose="020B0604020202020204" pitchFamily="34" charset="0"/>
                <a:cs typeface="Arial" panose="020B0604020202020204" pitchFamily="34" charset="0"/>
              </a:rPr>
              <a:t>Control </a:t>
            </a:r>
            <a:r>
              <a:rPr lang="en-IN" sz="5200" b="1" i="1" dirty="0" err="1">
                <a:latin typeface="Arial" panose="020B0604020202020204" pitchFamily="34" charset="0"/>
                <a:cs typeface="Arial" panose="020B0604020202020204" pitchFamily="34" charset="0"/>
              </a:rPr>
              <a:t>realtime</a:t>
            </a:r>
            <a:r>
              <a:rPr lang="en-IN" sz="5200" b="1" i="1" dirty="0">
                <a:latin typeface="Arial" panose="020B0604020202020204" pitchFamily="34" charset="0"/>
                <a:cs typeface="Arial" panose="020B0604020202020204" pitchFamily="34" charset="0"/>
              </a:rPr>
              <a:t> leakages and wastes in the sea.</a:t>
            </a:r>
          </a:p>
          <a:p>
            <a:r>
              <a:rPr lang="en-IN" sz="5600" b="1" i="1" dirty="0">
                <a:latin typeface="Arial" panose="020B0604020202020204" pitchFamily="34" charset="0"/>
                <a:cs typeface="Arial" panose="020B0604020202020204" pitchFamily="34" charset="0"/>
              </a:rPr>
              <a:t>Water Leakages</a:t>
            </a:r>
          </a:p>
          <a:p>
            <a:pPr lvl="1"/>
            <a:r>
              <a:rPr lang="en-IN" sz="5200" b="1" i="1" dirty="0">
                <a:latin typeface="Arial" panose="020B0604020202020204" pitchFamily="34" charset="0"/>
                <a:cs typeface="Arial" panose="020B0604020202020204" pitchFamily="34" charset="0"/>
              </a:rPr>
              <a:t>Detection of liquid presence outside tanks and pressure variations along pipes.</a:t>
            </a:r>
          </a:p>
          <a:p>
            <a:r>
              <a:rPr lang="en-IN" sz="5600" b="1" i="1" dirty="0">
                <a:latin typeface="Arial" panose="020B0604020202020204" pitchFamily="34" charset="0"/>
                <a:cs typeface="Arial" panose="020B0604020202020204" pitchFamily="34" charset="0"/>
              </a:rPr>
              <a:t>River Floods</a:t>
            </a:r>
          </a:p>
          <a:p>
            <a:pPr lvl="1"/>
            <a:r>
              <a:rPr lang="en-IN" sz="5200" b="1" i="1" dirty="0">
                <a:latin typeface="Arial" panose="020B0604020202020204" pitchFamily="34" charset="0"/>
                <a:cs typeface="Arial" panose="020B0604020202020204" pitchFamily="34" charset="0"/>
              </a:rPr>
              <a:t>Monitoring of water level variations in rivers, dams and reservoirs.</a:t>
            </a:r>
          </a:p>
          <a:p>
            <a:pPr marL="0" indent="0">
              <a:buNone/>
            </a:pPr>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pPr marL="0" indent="0">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a:xfrm>
            <a:off x="4044562" y="6346450"/>
            <a:ext cx="4108837" cy="375025"/>
          </a:xfrm>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a:xfrm>
            <a:off x="8614576" y="6346450"/>
            <a:ext cx="2739224" cy="375025"/>
          </a:xfrm>
        </p:spPr>
        <p:txBody>
          <a:bodyPr/>
          <a:lstStyle/>
          <a:p>
            <a:fld id="{D300B680-4920-456B-94E7-EB6DEF2EAF04}" type="slidenum">
              <a:rPr lang="en-IN" smtClean="0"/>
              <a:t>13</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47885" y="203605"/>
            <a:ext cx="3997049" cy="1500100"/>
          </a:xfrm>
          <a:prstGeom prst="rect">
            <a:avLst/>
          </a:prstGeom>
        </p:spPr>
      </p:pic>
      <p:cxnSp>
        <p:nvCxnSpPr>
          <p:cNvPr id="30" name="Straight Arrow Connector 29">
            <a:extLst>
              <a:ext uri="{FF2B5EF4-FFF2-40B4-BE49-F238E27FC236}">
                <a16:creationId xmlns:a16="http://schemas.microsoft.com/office/drawing/2014/main" id="{8C7169ED-AF7B-482B-8049-B9A4EDAFB67A}"/>
              </a:ext>
            </a:extLst>
          </p:cNvPr>
          <p:cNvCxnSpPr>
            <a:cxnSpLocks/>
          </p:cNvCxnSpPr>
          <p:nvPr/>
        </p:nvCxnSpPr>
        <p:spPr>
          <a:xfrm flipH="1">
            <a:off x="7510272" y="1855678"/>
            <a:ext cx="2120" cy="143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76088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a:xfrm>
            <a:off x="853440" y="329185"/>
            <a:ext cx="10500360" cy="1361504"/>
          </a:xfrm>
        </p:spPr>
        <p:txBody>
          <a:bodyPr/>
          <a:lstStyle/>
          <a:p>
            <a:r>
              <a:rPr lang="en-IN" dirty="0">
                <a:latin typeface="Arial" panose="020B0604020202020204" pitchFamily="34" charset="0"/>
                <a:cs typeface="Arial" panose="020B0604020202020204" pitchFamily="34" charset="0"/>
              </a:rPr>
              <a:t>Applications</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53440" y="1707644"/>
            <a:ext cx="10500360" cy="4469319"/>
          </a:xfrm>
        </p:spPr>
        <p:txBody>
          <a:bodyPr>
            <a:normAutofit fontScale="32500" lnSpcReduction="20000"/>
          </a:bodyPr>
          <a:lstStyle/>
          <a:p>
            <a:r>
              <a:rPr lang="en-IN" sz="11200" dirty="0">
                <a:latin typeface="Arial" panose="020B0604020202020204" pitchFamily="34" charset="0"/>
                <a:cs typeface="Arial" panose="020B0604020202020204" pitchFamily="34" charset="0"/>
              </a:rPr>
              <a:t>Smart Metering</a:t>
            </a:r>
          </a:p>
          <a:p>
            <a:r>
              <a:rPr lang="en-IN" sz="4300" b="1" i="1" dirty="0">
                <a:latin typeface="Arial" panose="020B0604020202020204" pitchFamily="34" charset="0"/>
                <a:cs typeface="Arial" panose="020B0604020202020204" pitchFamily="34" charset="0"/>
              </a:rPr>
              <a:t>Smart Grid</a:t>
            </a:r>
          </a:p>
          <a:p>
            <a:pPr lvl="1"/>
            <a:r>
              <a:rPr lang="en-IN" sz="3900" b="1" i="1" dirty="0">
                <a:latin typeface="Arial" panose="020B0604020202020204" pitchFamily="34" charset="0"/>
                <a:cs typeface="Arial" panose="020B0604020202020204" pitchFamily="34" charset="0"/>
              </a:rPr>
              <a:t>Energy consumption monitoring and management.</a:t>
            </a:r>
          </a:p>
          <a:p>
            <a:r>
              <a:rPr lang="en-IN" sz="4300" b="1" i="1" dirty="0">
                <a:latin typeface="Arial" panose="020B0604020202020204" pitchFamily="34" charset="0"/>
                <a:cs typeface="Arial" panose="020B0604020202020204" pitchFamily="34" charset="0"/>
              </a:rPr>
              <a:t>Tank level</a:t>
            </a:r>
          </a:p>
          <a:p>
            <a:pPr lvl="1"/>
            <a:r>
              <a:rPr lang="en-IN" sz="3900" b="1" i="1" dirty="0">
                <a:latin typeface="Arial" panose="020B0604020202020204" pitchFamily="34" charset="0"/>
                <a:cs typeface="Arial" panose="020B0604020202020204" pitchFamily="34" charset="0"/>
              </a:rPr>
              <a:t>Monitoring of water, oil and gas levels in storage tanks and cisterns.</a:t>
            </a:r>
          </a:p>
          <a:p>
            <a:r>
              <a:rPr lang="en-IN" sz="4300" b="1" i="1" dirty="0">
                <a:latin typeface="Arial" panose="020B0604020202020204" pitchFamily="34" charset="0"/>
                <a:cs typeface="Arial" panose="020B0604020202020204" pitchFamily="34" charset="0"/>
              </a:rPr>
              <a:t>Photovoltaic Installations</a:t>
            </a:r>
          </a:p>
          <a:p>
            <a:pPr lvl="1"/>
            <a:r>
              <a:rPr lang="en-IN" sz="3900" b="1" i="1" dirty="0">
                <a:latin typeface="Arial" panose="020B0604020202020204" pitchFamily="34" charset="0"/>
                <a:cs typeface="Arial" panose="020B0604020202020204" pitchFamily="34" charset="0"/>
              </a:rPr>
              <a:t>Monitoring and optimization of performance in solar energy plants.</a:t>
            </a:r>
          </a:p>
          <a:p>
            <a:r>
              <a:rPr lang="en-IN" sz="4300" b="1" i="1" dirty="0">
                <a:latin typeface="Arial" panose="020B0604020202020204" pitchFamily="34" charset="0"/>
                <a:cs typeface="Arial" panose="020B0604020202020204" pitchFamily="34" charset="0"/>
              </a:rPr>
              <a:t>Water Flow</a:t>
            </a:r>
          </a:p>
          <a:p>
            <a:pPr lvl="1"/>
            <a:r>
              <a:rPr lang="en-IN" sz="3900" b="1" i="1" dirty="0">
                <a:latin typeface="Arial" panose="020B0604020202020204" pitchFamily="34" charset="0"/>
                <a:cs typeface="Arial" panose="020B0604020202020204" pitchFamily="34" charset="0"/>
              </a:rPr>
              <a:t>Measurement of water pressure in water transportation systems.</a:t>
            </a:r>
          </a:p>
          <a:p>
            <a:r>
              <a:rPr lang="en-IN" sz="4300" b="1" i="1" dirty="0">
                <a:latin typeface="Arial" panose="020B0604020202020204" pitchFamily="34" charset="0"/>
                <a:cs typeface="Arial" panose="020B0604020202020204" pitchFamily="34" charset="0"/>
              </a:rPr>
              <a:t>Silos Stock Calculation</a:t>
            </a:r>
          </a:p>
          <a:p>
            <a:pPr lvl="1"/>
            <a:r>
              <a:rPr lang="en-IN" sz="3900" b="1" i="1" dirty="0">
                <a:latin typeface="Arial" panose="020B0604020202020204" pitchFamily="34" charset="0"/>
                <a:cs typeface="Arial" panose="020B0604020202020204" pitchFamily="34" charset="0"/>
              </a:rPr>
              <a:t>Measurement of emptiness level and weight of the goods.</a:t>
            </a:r>
          </a:p>
          <a:p>
            <a:pPr marL="0" indent="0">
              <a:buNone/>
            </a:pPr>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pPr marL="0" indent="0">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a:xfrm>
            <a:off x="4044562" y="6346450"/>
            <a:ext cx="4108837" cy="375025"/>
          </a:xfrm>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a:xfrm>
            <a:off x="8614576" y="6346450"/>
            <a:ext cx="2739224" cy="375025"/>
          </a:xfrm>
        </p:spPr>
        <p:txBody>
          <a:bodyPr/>
          <a:lstStyle/>
          <a:p>
            <a:fld id="{D300B680-4920-456B-94E7-EB6DEF2EAF04}" type="slidenum">
              <a:rPr lang="en-IN" smtClean="0"/>
              <a:t>14</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47885" y="203605"/>
            <a:ext cx="3997049" cy="1500100"/>
          </a:xfrm>
          <a:prstGeom prst="rect">
            <a:avLst/>
          </a:prstGeom>
        </p:spPr>
      </p:pic>
      <p:cxnSp>
        <p:nvCxnSpPr>
          <p:cNvPr id="30" name="Straight Arrow Connector 29">
            <a:extLst>
              <a:ext uri="{FF2B5EF4-FFF2-40B4-BE49-F238E27FC236}">
                <a16:creationId xmlns:a16="http://schemas.microsoft.com/office/drawing/2014/main" id="{8C7169ED-AF7B-482B-8049-B9A4EDAFB67A}"/>
              </a:ext>
            </a:extLst>
          </p:cNvPr>
          <p:cNvCxnSpPr>
            <a:cxnSpLocks/>
          </p:cNvCxnSpPr>
          <p:nvPr/>
        </p:nvCxnSpPr>
        <p:spPr>
          <a:xfrm flipH="1">
            <a:off x="7510272" y="1855678"/>
            <a:ext cx="2120" cy="143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107656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a:xfrm>
            <a:off x="853440" y="329185"/>
            <a:ext cx="10500360" cy="1361504"/>
          </a:xfrm>
        </p:spPr>
        <p:txBody>
          <a:bodyPr/>
          <a:lstStyle/>
          <a:p>
            <a:r>
              <a:rPr lang="en-IN" dirty="0">
                <a:latin typeface="Arial" panose="020B0604020202020204" pitchFamily="34" charset="0"/>
                <a:cs typeface="Arial" panose="020B0604020202020204" pitchFamily="34" charset="0"/>
              </a:rPr>
              <a:t>Applications</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53440" y="1707644"/>
            <a:ext cx="10500360" cy="4469319"/>
          </a:xfrm>
        </p:spPr>
        <p:txBody>
          <a:bodyPr>
            <a:normAutofit fontScale="32500" lnSpcReduction="20000"/>
          </a:bodyPr>
          <a:lstStyle/>
          <a:p>
            <a:r>
              <a:rPr lang="en-IN" sz="11200" dirty="0">
                <a:latin typeface="Arial" panose="020B0604020202020204" pitchFamily="34" charset="0"/>
                <a:cs typeface="Arial" panose="020B0604020202020204" pitchFamily="34" charset="0"/>
              </a:rPr>
              <a:t>Security and emergencies</a:t>
            </a:r>
          </a:p>
          <a:p>
            <a:pPr lvl="1"/>
            <a:r>
              <a:rPr lang="en-IN" sz="5600" b="1" i="1" dirty="0">
                <a:latin typeface="Arial" panose="020B0604020202020204" pitchFamily="34" charset="0"/>
                <a:cs typeface="Arial" panose="020B0604020202020204" pitchFamily="34" charset="0"/>
              </a:rPr>
              <a:t>Perimeter Access Control</a:t>
            </a:r>
          </a:p>
          <a:p>
            <a:pPr lvl="2"/>
            <a:r>
              <a:rPr lang="en-IN" sz="5200" b="1" i="1" dirty="0">
                <a:latin typeface="Arial" panose="020B0604020202020204" pitchFamily="34" charset="0"/>
                <a:cs typeface="Arial" panose="020B0604020202020204" pitchFamily="34" charset="0"/>
              </a:rPr>
              <a:t>Access control to restricted areas and detection of people in non-authorized areas.</a:t>
            </a:r>
          </a:p>
          <a:p>
            <a:pPr lvl="1"/>
            <a:r>
              <a:rPr lang="en-IN" sz="5600" b="1" i="1" dirty="0">
                <a:latin typeface="Arial" panose="020B0604020202020204" pitchFamily="34" charset="0"/>
                <a:cs typeface="Arial" panose="020B0604020202020204" pitchFamily="34" charset="0"/>
              </a:rPr>
              <a:t>Liquid Presence</a:t>
            </a:r>
          </a:p>
          <a:p>
            <a:pPr lvl="2"/>
            <a:r>
              <a:rPr lang="en-IN" sz="5200" b="1" i="1" dirty="0">
                <a:latin typeface="Arial" panose="020B0604020202020204" pitchFamily="34" charset="0"/>
                <a:cs typeface="Arial" panose="020B0604020202020204" pitchFamily="34" charset="0"/>
              </a:rPr>
              <a:t>Liquid detection in data </a:t>
            </a:r>
            <a:r>
              <a:rPr lang="en-IN" sz="5200" b="1" i="1" dirty="0" err="1">
                <a:latin typeface="Arial" panose="020B0604020202020204" pitchFamily="34" charset="0"/>
                <a:cs typeface="Arial" panose="020B0604020202020204" pitchFamily="34" charset="0"/>
              </a:rPr>
              <a:t>centers</a:t>
            </a:r>
            <a:r>
              <a:rPr lang="en-IN" sz="5200" b="1" i="1" dirty="0">
                <a:latin typeface="Arial" panose="020B0604020202020204" pitchFamily="34" charset="0"/>
                <a:cs typeface="Arial" panose="020B0604020202020204" pitchFamily="34" charset="0"/>
              </a:rPr>
              <a:t>, warehouses and sensitive building grounds to prevent break downs and corrosion.</a:t>
            </a:r>
          </a:p>
          <a:p>
            <a:pPr lvl="1"/>
            <a:r>
              <a:rPr lang="en-IN" sz="5600" b="1" i="1" dirty="0">
                <a:latin typeface="Arial" panose="020B0604020202020204" pitchFamily="34" charset="0"/>
                <a:cs typeface="Arial" panose="020B0604020202020204" pitchFamily="34" charset="0"/>
              </a:rPr>
              <a:t>Radiation Levels</a:t>
            </a:r>
          </a:p>
          <a:p>
            <a:pPr lvl="2"/>
            <a:r>
              <a:rPr lang="en-IN" sz="5200" b="1" i="1" dirty="0">
                <a:latin typeface="Arial" panose="020B0604020202020204" pitchFamily="34" charset="0"/>
                <a:cs typeface="Arial" panose="020B0604020202020204" pitchFamily="34" charset="0"/>
              </a:rPr>
              <a:t>Distributed measurement of radiation levels in nuclear power stations surroundings to generate leakage alerts.</a:t>
            </a:r>
          </a:p>
          <a:p>
            <a:pPr lvl="1"/>
            <a:r>
              <a:rPr lang="en-IN" sz="5600" b="1" i="1" dirty="0">
                <a:latin typeface="Arial" panose="020B0604020202020204" pitchFamily="34" charset="0"/>
                <a:cs typeface="Arial" panose="020B0604020202020204" pitchFamily="34" charset="0"/>
              </a:rPr>
              <a:t>Explosive and Hazardous Gases</a:t>
            </a:r>
          </a:p>
          <a:p>
            <a:pPr lvl="2"/>
            <a:r>
              <a:rPr lang="en-IN" sz="5200" b="1" i="1" dirty="0">
                <a:latin typeface="Arial" panose="020B0604020202020204" pitchFamily="34" charset="0"/>
                <a:cs typeface="Arial" panose="020B0604020202020204" pitchFamily="34" charset="0"/>
              </a:rPr>
              <a:t>Detection of gas levels and leakages in industrial environments, surroundings of chemical factories and inside mines.</a:t>
            </a:r>
            <a:endParaRPr lang="en-IN" dirty="0">
              <a:latin typeface="Arial" panose="020B0604020202020204" pitchFamily="34" charset="0"/>
              <a:cs typeface="Arial" panose="020B0604020202020204" pitchFamily="34" charset="0"/>
            </a:endParaRPr>
          </a:p>
          <a:p>
            <a:pPr marL="0" indent="0">
              <a:buNone/>
            </a:pPr>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pPr marL="0" indent="0">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a:xfrm>
            <a:off x="4044562" y="6346450"/>
            <a:ext cx="4108837" cy="375025"/>
          </a:xfrm>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a:xfrm>
            <a:off x="8614576" y="6346450"/>
            <a:ext cx="2739224" cy="375025"/>
          </a:xfrm>
        </p:spPr>
        <p:txBody>
          <a:bodyPr/>
          <a:lstStyle/>
          <a:p>
            <a:fld id="{D300B680-4920-456B-94E7-EB6DEF2EAF04}" type="slidenum">
              <a:rPr lang="en-IN" smtClean="0"/>
              <a:t>15</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47885" y="203605"/>
            <a:ext cx="3997049" cy="1500100"/>
          </a:xfrm>
          <a:prstGeom prst="rect">
            <a:avLst/>
          </a:prstGeom>
        </p:spPr>
      </p:pic>
      <p:cxnSp>
        <p:nvCxnSpPr>
          <p:cNvPr id="30" name="Straight Arrow Connector 29">
            <a:extLst>
              <a:ext uri="{FF2B5EF4-FFF2-40B4-BE49-F238E27FC236}">
                <a16:creationId xmlns:a16="http://schemas.microsoft.com/office/drawing/2014/main" id="{8C7169ED-AF7B-482B-8049-B9A4EDAFB67A}"/>
              </a:ext>
            </a:extLst>
          </p:cNvPr>
          <p:cNvCxnSpPr>
            <a:cxnSpLocks/>
          </p:cNvCxnSpPr>
          <p:nvPr/>
        </p:nvCxnSpPr>
        <p:spPr>
          <a:xfrm flipH="1">
            <a:off x="7510272" y="1855678"/>
            <a:ext cx="2120" cy="143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352060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a:xfrm>
            <a:off x="853440" y="329185"/>
            <a:ext cx="10500360" cy="1361504"/>
          </a:xfrm>
        </p:spPr>
        <p:txBody>
          <a:bodyPr/>
          <a:lstStyle/>
          <a:p>
            <a:r>
              <a:rPr lang="en-IN" dirty="0">
                <a:latin typeface="Arial" panose="020B0604020202020204" pitchFamily="34" charset="0"/>
                <a:cs typeface="Arial" panose="020B0604020202020204" pitchFamily="34" charset="0"/>
              </a:rPr>
              <a:t>Applications</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53440" y="1707644"/>
            <a:ext cx="10500360" cy="4469319"/>
          </a:xfrm>
        </p:spPr>
        <p:txBody>
          <a:bodyPr>
            <a:normAutofit fontScale="25000" lnSpcReduction="20000"/>
          </a:bodyPr>
          <a:lstStyle/>
          <a:p>
            <a:r>
              <a:rPr lang="en-IN" sz="11200" dirty="0">
                <a:latin typeface="Arial" panose="020B0604020202020204" pitchFamily="34" charset="0"/>
                <a:cs typeface="Arial" panose="020B0604020202020204" pitchFamily="34" charset="0"/>
              </a:rPr>
              <a:t>Retail</a:t>
            </a:r>
          </a:p>
          <a:p>
            <a:pPr lvl="1"/>
            <a:r>
              <a:rPr lang="en-IN" sz="5600" b="1" i="1" dirty="0">
                <a:latin typeface="Arial" panose="020B0604020202020204" pitchFamily="34" charset="0"/>
                <a:cs typeface="Arial" panose="020B0604020202020204" pitchFamily="34" charset="0"/>
              </a:rPr>
              <a:t>Supply Chain Control</a:t>
            </a:r>
          </a:p>
          <a:p>
            <a:pPr lvl="2"/>
            <a:r>
              <a:rPr lang="en-IN" sz="5200" b="1" i="1" dirty="0">
                <a:latin typeface="Arial" panose="020B0604020202020204" pitchFamily="34" charset="0"/>
                <a:cs typeface="Arial" panose="020B0604020202020204" pitchFamily="34" charset="0"/>
              </a:rPr>
              <a:t>Monitoring of storage conditions along the supply chain and product tracking for traceability purposes.</a:t>
            </a:r>
          </a:p>
          <a:p>
            <a:pPr lvl="1"/>
            <a:r>
              <a:rPr lang="en-IN" sz="5600" b="1" i="1" dirty="0">
                <a:latin typeface="Arial" panose="020B0604020202020204" pitchFamily="34" charset="0"/>
                <a:cs typeface="Arial" panose="020B0604020202020204" pitchFamily="34" charset="0"/>
              </a:rPr>
              <a:t>NFC Payment</a:t>
            </a:r>
          </a:p>
          <a:p>
            <a:pPr lvl="2"/>
            <a:r>
              <a:rPr lang="en-IN" sz="5200" b="1" i="1" dirty="0">
                <a:latin typeface="Arial" panose="020B0604020202020204" pitchFamily="34" charset="0"/>
                <a:cs typeface="Arial" panose="020B0604020202020204" pitchFamily="34" charset="0"/>
              </a:rPr>
              <a:t>Payment processing based in location or activity duration for public transport, gyms, theme parks, etc.</a:t>
            </a:r>
          </a:p>
          <a:p>
            <a:pPr lvl="1"/>
            <a:r>
              <a:rPr lang="en-IN" sz="5600" b="1" i="1" dirty="0">
                <a:latin typeface="Arial" panose="020B0604020202020204" pitchFamily="34" charset="0"/>
                <a:cs typeface="Arial" panose="020B0604020202020204" pitchFamily="34" charset="0"/>
              </a:rPr>
              <a:t>Intelligent Shopping Applications</a:t>
            </a:r>
          </a:p>
          <a:p>
            <a:pPr lvl="2"/>
            <a:r>
              <a:rPr lang="en-IN" sz="5200" b="1" i="1" dirty="0">
                <a:latin typeface="Arial" panose="020B0604020202020204" pitchFamily="34" charset="0"/>
                <a:cs typeface="Arial" panose="020B0604020202020204" pitchFamily="34" charset="0"/>
              </a:rPr>
              <a:t>Getting advices in the point of sale according to customer habits, preferences, presence of allergic components for them or expiring dates.</a:t>
            </a:r>
          </a:p>
          <a:p>
            <a:pPr lvl="1"/>
            <a:r>
              <a:rPr lang="en-IN" sz="5600" b="1" i="1" dirty="0">
                <a:latin typeface="Arial" panose="020B0604020202020204" pitchFamily="34" charset="0"/>
                <a:cs typeface="Arial" panose="020B0604020202020204" pitchFamily="34" charset="0"/>
              </a:rPr>
              <a:t>Smart Product Management</a:t>
            </a:r>
          </a:p>
          <a:p>
            <a:pPr lvl="2"/>
            <a:r>
              <a:rPr lang="en-IN" sz="5200" b="1" i="1" dirty="0">
                <a:latin typeface="Arial" panose="020B0604020202020204" pitchFamily="34" charset="0"/>
                <a:cs typeface="Arial" panose="020B0604020202020204" pitchFamily="34" charset="0"/>
              </a:rPr>
              <a:t>Control of rotation of products in shelves and warehouses to automate restocking processes.</a:t>
            </a:r>
            <a:endParaRPr lang="en-IN" dirty="0">
              <a:latin typeface="Arial" panose="020B0604020202020204" pitchFamily="34" charset="0"/>
              <a:cs typeface="Arial" panose="020B0604020202020204" pitchFamily="34" charset="0"/>
            </a:endParaRPr>
          </a:p>
          <a:p>
            <a:pPr marL="0" indent="0">
              <a:buNone/>
            </a:pPr>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pPr marL="0" indent="0">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a:xfrm>
            <a:off x="4044562" y="6346450"/>
            <a:ext cx="4108837" cy="375025"/>
          </a:xfrm>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a:xfrm>
            <a:off x="8614576" y="6346450"/>
            <a:ext cx="2739224" cy="375025"/>
          </a:xfrm>
        </p:spPr>
        <p:txBody>
          <a:bodyPr/>
          <a:lstStyle/>
          <a:p>
            <a:fld id="{D300B680-4920-456B-94E7-EB6DEF2EAF04}" type="slidenum">
              <a:rPr lang="en-IN" smtClean="0"/>
              <a:t>16</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47885" y="203605"/>
            <a:ext cx="3997049" cy="1500100"/>
          </a:xfrm>
          <a:prstGeom prst="rect">
            <a:avLst/>
          </a:prstGeom>
        </p:spPr>
      </p:pic>
      <p:cxnSp>
        <p:nvCxnSpPr>
          <p:cNvPr id="30" name="Straight Arrow Connector 29">
            <a:extLst>
              <a:ext uri="{FF2B5EF4-FFF2-40B4-BE49-F238E27FC236}">
                <a16:creationId xmlns:a16="http://schemas.microsoft.com/office/drawing/2014/main" id="{8C7169ED-AF7B-482B-8049-B9A4EDAFB67A}"/>
              </a:ext>
            </a:extLst>
          </p:cNvPr>
          <p:cNvCxnSpPr>
            <a:cxnSpLocks/>
          </p:cNvCxnSpPr>
          <p:nvPr/>
        </p:nvCxnSpPr>
        <p:spPr>
          <a:xfrm flipH="1">
            <a:off x="7510272" y="1855678"/>
            <a:ext cx="2120" cy="143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36300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a:xfrm>
            <a:off x="853440" y="329185"/>
            <a:ext cx="10500360" cy="1361504"/>
          </a:xfrm>
        </p:spPr>
        <p:txBody>
          <a:bodyPr/>
          <a:lstStyle/>
          <a:p>
            <a:r>
              <a:rPr lang="en-IN" dirty="0">
                <a:latin typeface="Arial" panose="020B0604020202020204" pitchFamily="34" charset="0"/>
                <a:cs typeface="Arial" panose="020B0604020202020204" pitchFamily="34" charset="0"/>
              </a:rPr>
              <a:t>Applications</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53440" y="1707644"/>
            <a:ext cx="10500360" cy="4469319"/>
          </a:xfrm>
        </p:spPr>
        <p:txBody>
          <a:bodyPr>
            <a:normAutofit fontScale="55000" lnSpcReduction="20000"/>
          </a:bodyPr>
          <a:lstStyle/>
          <a:p>
            <a:r>
              <a:rPr lang="en-IN" sz="5100" dirty="0">
                <a:latin typeface="Arial" panose="020B0604020202020204" pitchFamily="34" charset="0"/>
                <a:cs typeface="Arial" panose="020B0604020202020204" pitchFamily="34" charset="0"/>
              </a:rPr>
              <a:t>Logistics</a:t>
            </a:r>
          </a:p>
          <a:p>
            <a:pPr>
              <a:spcBef>
                <a:spcPts val="500"/>
              </a:spcBef>
            </a:pPr>
            <a:r>
              <a:rPr lang="en-IN" sz="2900" b="1" i="1" dirty="0">
                <a:latin typeface="Arial" panose="020B0604020202020204" pitchFamily="34" charset="0"/>
                <a:cs typeface="Arial" panose="020B0604020202020204" pitchFamily="34" charset="0"/>
              </a:rPr>
              <a:t>Quality of Shipment Conditions</a:t>
            </a:r>
          </a:p>
          <a:p>
            <a:pPr lvl="1"/>
            <a:r>
              <a:rPr lang="en-IN" sz="2500" b="1" i="1" dirty="0">
                <a:latin typeface="Arial" panose="020B0604020202020204" pitchFamily="34" charset="0"/>
                <a:cs typeface="Arial" panose="020B0604020202020204" pitchFamily="34" charset="0"/>
              </a:rPr>
              <a:t>Monitoring of vibrations, strokes, container openings or cold chain maintenance for insurance purposes.</a:t>
            </a:r>
          </a:p>
          <a:p>
            <a:pPr>
              <a:spcBef>
                <a:spcPts val="500"/>
              </a:spcBef>
            </a:pPr>
            <a:r>
              <a:rPr lang="en-IN" sz="2900" b="1" i="1" dirty="0">
                <a:latin typeface="Arial" panose="020B0604020202020204" pitchFamily="34" charset="0"/>
                <a:cs typeface="Arial" panose="020B0604020202020204" pitchFamily="34" charset="0"/>
              </a:rPr>
              <a:t>Item Location</a:t>
            </a:r>
          </a:p>
          <a:p>
            <a:pPr lvl="1"/>
            <a:r>
              <a:rPr lang="en-IN" sz="2500" b="1" i="1" dirty="0">
                <a:latin typeface="Arial" panose="020B0604020202020204" pitchFamily="34" charset="0"/>
                <a:cs typeface="Arial" panose="020B0604020202020204" pitchFamily="34" charset="0"/>
              </a:rPr>
              <a:t>Search of individual items in big surfaces like warehouses or harbours.</a:t>
            </a:r>
          </a:p>
          <a:p>
            <a:pPr>
              <a:spcBef>
                <a:spcPts val="500"/>
              </a:spcBef>
            </a:pPr>
            <a:r>
              <a:rPr lang="en-IN" sz="2900" b="1" i="1" dirty="0">
                <a:latin typeface="Arial" panose="020B0604020202020204" pitchFamily="34" charset="0"/>
                <a:cs typeface="Arial" panose="020B0604020202020204" pitchFamily="34" charset="0"/>
              </a:rPr>
              <a:t>Storage Incompatibility Detection</a:t>
            </a:r>
          </a:p>
          <a:p>
            <a:pPr lvl="1"/>
            <a:r>
              <a:rPr lang="en-IN" sz="2500" b="1" i="1" dirty="0">
                <a:latin typeface="Arial" panose="020B0604020202020204" pitchFamily="34" charset="0"/>
                <a:cs typeface="Arial" panose="020B0604020202020204" pitchFamily="34" charset="0"/>
              </a:rPr>
              <a:t>Warning emission on containers storing inflammable goods closed to others containing explosive material.</a:t>
            </a:r>
          </a:p>
          <a:p>
            <a:pPr>
              <a:spcBef>
                <a:spcPts val="500"/>
              </a:spcBef>
            </a:pPr>
            <a:r>
              <a:rPr lang="en-IN" sz="2900" b="1" i="1" dirty="0">
                <a:latin typeface="Arial" panose="020B0604020202020204" pitchFamily="34" charset="0"/>
                <a:cs typeface="Arial" panose="020B0604020202020204" pitchFamily="34" charset="0"/>
              </a:rPr>
              <a:t>Fleet Tracking</a:t>
            </a:r>
          </a:p>
          <a:p>
            <a:pPr lvl="1"/>
            <a:r>
              <a:rPr lang="en-IN" sz="2500" b="1" i="1" dirty="0">
                <a:latin typeface="Arial" panose="020B0604020202020204" pitchFamily="34" charset="0"/>
                <a:cs typeface="Arial" panose="020B0604020202020204" pitchFamily="34" charset="0"/>
              </a:rPr>
              <a:t>Control of routes followed for delicate goods like medical drugs, jewels or dangerous merchandises.</a:t>
            </a:r>
          </a:p>
          <a:p>
            <a:pPr marL="0" indent="0">
              <a:buNone/>
            </a:pPr>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pPr marL="0" indent="0">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a:xfrm>
            <a:off x="4044562" y="6346450"/>
            <a:ext cx="4108837" cy="375025"/>
          </a:xfrm>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a:xfrm>
            <a:off x="8614576" y="6346450"/>
            <a:ext cx="2739224" cy="375025"/>
          </a:xfrm>
        </p:spPr>
        <p:txBody>
          <a:bodyPr/>
          <a:lstStyle/>
          <a:p>
            <a:fld id="{D300B680-4920-456B-94E7-EB6DEF2EAF04}" type="slidenum">
              <a:rPr lang="en-IN" smtClean="0"/>
              <a:t>17</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47885" y="203605"/>
            <a:ext cx="3997049" cy="1500100"/>
          </a:xfrm>
          <a:prstGeom prst="rect">
            <a:avLst/>
          </a:prstGeom>
        </p:spPr>
      </p:pic>
      <p:cxnSp>
        <p:nvCxnSpPr>
          <p:cNvPr id="30" name="Straight Arrow Connector 29">
            <a:extLst>
              <a:ext uri="{FF2B5EF4-FFF2-40B4-BE49-F238E27FC236}">
                <a16:creationId xmlns:a16="http://schemas.microsoft.com/office/drawing/2014/main" id="{8C7169ED-AF7B-482B-8049-B9A4EDAFB67A}"/>
              </a:ext>
            </a:extLst>
          </p:cNvPr>
          <p:cNvCxnSpPr>
            <a:cxnSpLocks/>
          </p:cNvCxnSpPr>
          <p:nvPr/>
        </p:nvCxnSpPr>
        <p:spPr>
          <a:xfrm flipH="1">
            <a:off x="7510272" y="1855678"/>
            <a:ext cx="2120" cy="143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428821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a:xfrm>
            <a:off x="853440" y="329185"/>
            <a:ext cx="10500360" cy="1361504"/>
          </a:xfrm>
        </p:spPr>
        <p:txBody>
          <a:bodyPr/>
          <a:lstStyle/>
          <a:p>
            <a:r>
              <a:rPr lang="en-IN" dirty="0">
                <a:latin typeface="Arial" panose="020B0604020202020204" pitchFamily="34" charset="0"/>
                <a:cs typeface="Arial" panose="020B0604020202020204" pitchFamily="34" charset="0"/>
              </a:rPr>
              <a:t>Applications</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53440" y="1707644"/>
            <a:ext cx="10500360" cy="4469319"/>
          </a:xfrm>
        </p:spPr>
        <p:txBody>
          <a:bodyPr>
            <a:normAutofit fontScale="47500" lnSpcReduction="20000"/>
          </a:bodyPr>
          <a:lstStyle/>
          <a:p>
            <a:r>
              <a:rPr lang="en-IN" sz="5100" dirty="0">
                <a:latin typeface="Arial" panose="020B0604020202020204" pitchFamily="34" charset="0"/>
                <a:cs typeface="Arial" panose="020B0604020202020204" pitchFamily="34" charset="0"/>
              </a:rPr>
              <a:t>Industrial Control</a:t>
            </a:r>
          </a:p>
          <a:p>
            <a:pPr>
              <a:spcBef>
                <a:spcPts val="500"/>
              </a:spcBef>
            </a:pPr>
            <a:r>
              <a:rPr lang="en-IN" sz="2900" b="1" i="1" dirty="0">
                <a:latin typeface="Arial" panose="020B0604020202020204" pitchFamily="34" charset="0"/>
                <a:cs typeface="Arial" panose="020B0604020202020204" pitchFamily="34" charset="0"/>
              </a:rPr>
              <a:t>M2M Applications</a:t>
            </a:r>
          </a:p>
          <a:p>
            <a:pPr lvl="1"/>
            <a:r>
              <a:rPr lang="en-IN" sz="2500" b="1" i="1" dirty="0">
                <a:latin typeface="Arial" panose="020B0604020202020204" pitchFamily="34" charset="0"/>
                <a:cs typeface="Arial" panose="020B0604020202020204" pitchFamily="34" charset="0"/>
              </a:rPr>
              <a:t>Machine auto-diagnosis and assets control.</a:t>
            </a:r>
          </a:p>
          <a:p>
            <a:pPr>
              <a:spcBef>
                <a:spcPts val="500"/>
              </a:spcBef>
            </a:pPr>
            <a:r>
              <a:rPr lang="en-IN" sz="2900" b="1" i="1" dirty="0">
                <a:latin typeface="Arial" panose="020B0604020202020204" pitchFamily="34" charset="0"/>
                <a:cs typeface="Arial" panose="020B0604020202020204" pitchFamily="34" charset="0"/>
              </a:rPr>
              <a:t>Indoor Air Quality</a:t>
            </a:r>
          </a:p>
          <a:p>
            <a:pPr lvl="1"/>
            <a:r>
              <a:rPr lang="en-IN" sz="2500" b="1" i="1" dirty="0">
                <a:latin typeface="Arial" panose="020B0604020202020204" pitchFamily="34" charset="0"/>
                <a:cs typeface="Arial" panose="020B0604020202020204" pitchFamily="34" charset="0"/>
              </a:rPr>
              <a:t>Monitoring of toxic gas and oxygen levels inside chemical plants to ensure workers and goods safety.</a:t>
            </a:r>
          </a:p>
          <a:p>
            <a:pPr>
              <a:spcBef>
                <a:spcPts val="500"/>
              </a:spcBef>
            </a:pPr>
            <a:r>
              <a:rPr lang="en-IN" sz="2900" b="1" i="1" dirty="0">
                <a:latin typeface="Arial" panose="020B0604020202020204" pitchFamily="34" charset="0"/>
                <a:cs typeface="Arial" panose="020B0604020202020204" pitchFamily="34" charset="0"/>
              </a:rPr>
              <a:t>Temperature Monitoring</a:t>
            </a:r>
          </a:p>
          <a:p>
            <a:pPr lvl="1"/>
            <a:r>
              <a:rPr lang="en-IN" sz="2500" b="1" i="1" dirty="0">
                <a:latin typeface="Arial" panose="020B0604020202020204" pitchFamily="34" charset="0"/>
                <a:cs typeface="Arial" panose="020B0604020202020204" pitchFamily="34" charset="0"/>
              </a:rPr>
              <a:t>Control of temperature inside industrial and medical fridges with sensitive merchandise.</a:t>
            </a:r>
          </a:p>
          <a:p>
            <a:pPr>
              <a:spcBef>
                <a:spcPts val="500"/>
              </a:spcBef>
            </a:pPr>
            <a:r>
              <a:rPr lang="en-IN" sz="2900" b="1" i="1" dirty="0">
                <a:latin typeface="Arial" panose="020B0604020202020204" pitchFamily="34" charset="0"/>
                <a:cs typeface="Arial" panose="020B0604020202020204" pitchFamily="34" charset="0"/>
              </a:rPr>
              <a:t>Ozone Presence</a:t>
            </a:r>
          </a:p>
          <a:p>
            <a:pPr lvl="1"/>
            <a:r>
              <a:rPr lang="en-IN" sz="2500" b="1" i="1" dirty="0">
                <a:latin typeface="Arial" panose="020B0604020202020204" pitchFamily="34" charset="0"/>
                <a:cs typeface="Arial" panose="020B0604020202020204" pitchFamily="34" charset="0"/>
              </a:rPr>
              <a:t>Monitoring of ozone levels during the drying meat process in food factories.</a:t>
            </a:r>
          </a:p>
          <a:p>
            <a:pPr>
              <a:spcBef>
                <a:spcPts val="500"/>
              </a:spcBef>
            </a:pPr>
            <a:r>
              <a:rPr lang="en-IN" sz="2900" b="1" i="1" dirty="0">
                <a:latin typeface="Arial" panose="020B0604020202020204" pitchFamily="34" charset="0"/>
                <a:cs typeface="Arial" panose="020B0604020202020204" pitchFamily="34" charset="0"/>
              </a:rPr>
              <a:t>Indoor Location</a:t>
            </a:r>
          </a:p>
          <a:p>
            <a:pPr lvl="1"/>
            <a:r>
              <a:rPr lang="en-IN" sz="2500" b="1" i="1" dirty="0">
                <a:latin typeface="Arial" panose="020B0604020202020204" pitchFamily="34" charset="0"/>
                <a:cs typeface="Arial" panose="020B0604020202020204" pitchFamily="34" charset="0"/>
              </a:rPr>
              <a:t>Asset indoor location by using active (ZigBee) and passive tags (RFID/NFC).</a:t>
            </a:r>
          </a:p>
          <a:p>
            <a:pPr>
              <a:spcBef>
                <a:spcPts val="500"/>
              </a:spcBef>
            </a:pPr>
            <a:r>
              <a:rPr lang="en-IN" sz="2900" b="1" i="1" dirty="0">
                <a:latin typeface="Arial" panose="020B0604020202020204" pitchFamily="34" charset="0"/>
                <a:cs typeface="Arial" panose="020B0604020202020204" pitchFamily="34" charset="0"/>
              </a:rPr>
              <a:t>Vehicle Auto-diagnosis</a:t>
            </a:r>
          </a:p>
          <a:p>
            <a:pPr lvl="1"/>
            <a:r>
              <a:rPr lang="en-IN" sz="2500" b="1" i="1" dirty="0">
                <a:latin typeface="Arial" panose="020B0604020202020204" pitchFamily="34" charset="0"/>
                <a:cs typeface="Arial" panose="020B0604020202020204" pitchFamily="34" charset="0"/>
              </a:rPr>
              <a:t>Information collection from </a:t>
            </a:r>
            <a:r>
              <a:rPr lang="en-IN" sz="2500" b="1" i="1" dirty="0" err="1">
                <a:latin typeface="Arial" panose="020B0604020202020204" pitchFamily="34" charset="0"/>
                <a:cs typeface="Arial" panose="020B0604020202020204" pitchFamily="34" charset="0"/>
              </a:rPr>
              <a:t>CanBus</a:t>
            </a:r>
            <a:r>
              <a:rPr lang="en-IN" sz="2500" b="1" i="1" dirty="0">
                <a:latin typeface="Arial" panose="020B0604020202020204" pitchFamily="34" charset="0"/>
                <a:cs typeface="Arial" panose="020B0604020202020204" pitchFamily="34" charset="0"/>
              </a:rPr>
              <a:t> to send real time alarms to emergencies or provide advice to drivers.</a:t>
            </a:r>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pPr marL="0" indent="0">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a:xfrm>
            <a:off x="4044562" y="6346450"/>
            <a:ext cx="4108837" cy="375025"/>
          </a:xfrm>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a:xfrm>
            <a:off x="8614576" y="6346450"/>
            <a:ext cx="2739224" cy="375025"/>
          </a:xfrm>
        </p:spPr>
        <p:txBody>
          <a:bodyPr/>
          <a:lstStyle/>
          <a:p>
            <a:fld id="{D300B680-4920-456B-94E7-EB6DEF2EAF04}" type="slidenum">
              <a:rPr lang="en-IN" smtClean="0"/>
              <a:t>18</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47885" y="203605"/>
            <a:ext cx="3997049" cy="1500100"/>
          </a:xfrm>
          <a:prstGeom prst="rect">
            <a:avLst/>
          </a:prstGeom>
        </p:spPr>
      </p:pic>
      <p:cxnSp>
        <p:nvCxnSpPr>
          <p:cNvPr id="30" name="Straight Arrow Connector 29">
            <a:extLst>
              <a:ext uri="{FF2B5EF4-FFF2-40B4-BE49-F238E27FC236}">
                <a16:creationId xmlns:a16="http://schemas.microsoft.com/office/drawing/2014/main" id="{8C7169ED-AF7B-482B-8049-B9A4EDAFB67A}"/>
              </a:ext>
            </a:extLst>
          </p:cNvPr>
          <p:cNvCxnSpPr>
            <a:cxnSpLocks/>
          </p:cNvCxnSpPr>
          <p:nvPr/>
        </p:nvCxnSpPr>
        <p:spPr>
          <a:xfrm flipH="1">
            <a:off x="7510272" y="1855678"/>
            <a:ext cx="2120" cy="143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404017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a:xfrm>
            <a:off x="853440" y="329185"/>
            <a:ext cx="10500360" cy="1361504"/>
          </a:xfrm>
        </p:spPr>
        <p:txBody>
          <a:bodyPr/>
          <a:lstStyle/>
          <a:p>
            <a:r>
              <a:rPr lang="en-IN" dirty="0">
                <a:latin typeface="Arial" panose="020B0604020202020204" pitchFamily="34" charset="0"/>
                <a:cs typeface="Arial" panose="020B0604020202020204" pitchFamily="34" charset="0"/>
              </a:rPr>
              <a:t>Applications</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53440" y="1707644"/>
            <a:ext cx="10500360" cy="4469319"/>
          </a:xfrm>
        </p:spPr>
        <p:txBody>
          <a:bodyPr>
            <a:normAutofit fontScale="55000" lnSpcReduction="20000"/>
          </a:bodyPr>
          <a:lstStyle/>
          <a:p>
            <a:r>
              <a:rPr lang="en-IN" sz="5100" dirty="0">
                <a:latin typeface="Arial" panose="020B0604020202020204" pitchFamily="34" charset="0"/>
                <a:cs typeface="Arial" panose="020B0604020202020204" pitchFamily="34" charset="0"/>
              </a:rPr>
              <a:t>Smart Agriculture</a:t>
            </a:r>
          </a:p>
          <a:p>
            <a:pPr>
              <a:spcBef>
                <a:spcPts val="500"/>
              </a:spcBef>
            </a:pPr>
            <a:r>
              <a:rPr lang="en-IN" sz="2900" b="1" i="1" dirty="0">
                <a:latin typeface="Arial" panose="020B0604020202020204" pitchFamily="34" charset="0"/>
                <a:cs typeface="Arial" panose="020B0604020202020204" pitchFamily="34" charset="0"/>
              </a:rPr>
              <a:t>Wine Quality Enhancing</a:t>
            </a:r>
          </a:p>
          <a:p>
            <a:pPr lvl="1"/>
            <a:r>
              <a:rPr lang="en-IN" sz="2500" b="1" i="1" dirty="0">
                <a:latin typeface="Arial" panose="020B0604020202020204" pitchFamily="34" charset="0"/>
                <a:cs typeface="Arial" panose="020B0604020202020204" pitchFamily="34" charset="0"/>
              </a:rPr>
              <a:t>Monitoring soil moisture and trunk diameter in vineyards to control the amount of sugar in grapes and grapevine health.</a:t>
            </a:r>
          </a:p>
          <a:p>
            <a:pPr>
              <a:spcBef>
                <a:spcPts val="500"/>
              </a:spcBef>
            </a:pPr>
            <a:r>
              <a:rPr lang="en-IN" sz="2900" b="1" i="1" dirty="0">
                <a:latin typeface="Arial" panose="020B0604020202020204" pitchFamily="34" charset="0"/>
                <a:cs typeface="Arial" panose="020B0604020202020204" pitchFamily="34" charset="0"/>
              </a:rPr>
              <a:t>Green Houses</a:t>
            </a:r>
          </a:p>
          <a:p>
            <a:pPr lvl="1"/>
            <a:r>
              <a:rPr lang="en-IN" sz="2500" b="1" i="1" dirty="0">
                <a:latin typeface="Arial" panose="020B0604020202020204" pitchFamily="34" charset="0"/>
                <a:cs typeface="Arial" panose="020B0604020202020204" pitchFamily="34" charset="0"/>
              </a:rPr>
              <a:t>Control micro-climate conditions to maximize the production of fruits and vegetables and its quality.</a:t>
            </a:r>
          </a:p>
          <a:p>
            <a:pPr>
              <a:spcBef>
                <a:spcPts val="500"/>
              </a:spcBef>
            </a:pPr>
            <a:r>
              <a:rPr lang="en-IN" sz="2900" b="1" i="1" dirty="0">
                <a:latin typeface="Arial" panose="020B0604020202020204" pitchFamily="34" charset="0"/>
                <a:cs typeface="Arial" panose="020B0604020202020204" pitchFamily="34" charset="0"/>
              </a:rPr>
              <a:t>Golf Courses</a:t>
            </a:r>
          </a:p>
          <a:p>
            <a:pPr lvl="1"/>
            <a:r>
              <a:rPr lang="en-IN" sz="2500" b="1" i="1" dirty="0">
                <a:latin typeface="Arial" panose="020B0604020202020204" pitchFamily="34" charset="0"/>
                <a:cs typeface="Arial" panose="020B0604020202020204" pitchFamily="34" charset="0"/>
              </a:rPr>
              <a:t>Selective irrigation in dry zones to reduce the water resources required in the green.</a:t>
            </a:r>
          </a:p>
          <a:p>
            <a:pPr>
              <a:spcBef>
                <a:spcPts val="500"/>
              </a:spcBef>
            </a:pPr>
            <a:r>
              <a:rPr lang="en-IN" sz="2900" b="1" i="1" dirty="0">
                <a:latin typeface="Arial" panose="020B0604020202020204" pitchFamily="34" charset="0"/>
                <a:cs typeface="Arial" panose="020B0604020202020204" pitchFamily="34" charset="0"/>
              </a:rPr>
              <a:t>Meteorological Station Network</a:t>
            </a:r>
          </a:p>
          <a:p>
            <a:pPr lvl="1"/>
            <a:r>
              <a:rPr lang="en-IN" sz="2500" b="1" i="1" dirty="0">
                <a:latin typeface="Arial" panose="020B0604020202020204" pitchFamily="34" charset="0"/>
                <a:cs typeface="Arial" panose="020B0604020202020204" pitchFamily="34" charset="0"/>
              </a:rPr>
              <a:t>Study of weather conditions in fields to forecast ice formation, rain, drought, snow or wind changes.</a:t>
            </a:r>
          </a:p>
          <a:p>
            <a:pPr>
              <a:spcBef>
                <a:spcPts val="500"/>
              </a:spcBef>
            </a:pPr>
            <a:r>
              <a:rPr lang="en-IN" sz="2900" b="1" i="1" dirty="0">
                <a:latin typeface="Arial" panose="020B0604020202020204" pitchFamily="34" charset="0"/>
                <a:cs typeface="Arial" panose="020B0604020202020204" pitchFamily="34" charset="0"/>
              </a:rPr>
              <a:t>Compost	</a:t>
            </a:r>
          </a:p>
          <a:p>
            <a:pPr lvl="1"/>
            <a:r>
              <a:rPr lang="en-IN" sz="2500" b="1" i="1" dirty="0">
                <a:latin typeface="Arial" panose="020B0604020202020204" pitchFamily="34" charset="0"/>
                <a:cs typeface="Arial" panose="020B0604020202020204" pitchFamily="34" charset="0"/>
              </a:rPr>
              <a:t>Control of humidity and temperature levels in alfalfa, hay, straw, etc. to prevent fungus and other microbial contaminants.</a:t>
            </a:r>
          </a:p>
          <a:p>
            <a:endParaRPr lang="en-IN" dirty="0">
              <a:latin typeface="Arial" panose="020B0604020202020204" pitchFamily="34" charset="0"/>
              <a:cs typeface="Arial" panose="020B0604020202020204" pitchFamily="34" charset="0"/>
            </a:endParaRPr>
          </a:p>
          <a:p>
            <a:pPr marL="0" indent="0">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a:xfrm>
            <a:off x="4044562" y="6346450"/>
            <a:ext cx="4108837" cy="375025"/>
          </a:xfrm>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a:xfrm>
            <a:off x="8614576" y="6346450"/>
            <a:ext cx="2739224" cy="375025"/>
          </a:xfrm>
        </p:spPr>
        <p:txBody>
          <a:bodyPr/>
          <a:lstStyle/>
          <a:p>
            <a:fld id="{D300B680-4920-456B-94E7-EB6DEF2EAF04}" type="slidenum">
              <a:rPr lang="en-IN" smtClean="0"/>
              <a:t>19</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47885" y="203605"/>
            <a:ext cx="3997049" cy="1500100"/>
          </a:xfrm>
          <a:prstGeom prst="rect">
            <a:avLst/>
          </a:prstGeom>
        </p:spPr>
      </p:pic>
      <p:cxnSp>
        <p:nvCxnSpPr>
          <p:cNvPr id="30" name="Straight Arrow Connector 29">
            <a:extLst>
              <a:ext uri="{FF2B5EF4-FFF2-40B4-BE49-F238E27FC236}">
                <a16:creationId xmlns:a16="http://schemas.microsoft.com/office/drawing/2014/main" id="{8C7169ED-AF7B-482B-8049-B9A4EDAFB67A}"/>
              </a:ext>
            </a:extLst>
          </p:cNvPr>
          <p:cNvCxnSpPr>
            <a:cxnSpLocks/>
          </p:cNvCxnSpPr>
          <p:nvPr/>
        </p:nvCxnSpPr>
        <p:spPr>
          <a:xfrm flipH="1">
            <a:off x="7510272" y="1855678"/>
            <a:ext cx="2120" cy="143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347154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41D3BD-21ED-4200-A35D-5864E79FFE5E}"/>
              </a:ext>
            </a:extLst>
          </p:cNvPr>
          <p:cNvSpPr>
            <a:spLocks noGrp="1"/>
          </p:cNvSpPr>
          <p:nvPr>
            <p:ph type="title"/>
          </p:nvPr>
        </p:nvSpPr>
        <p:spPr/>
        <p:txBody>
          <a:bodyPr>
            <a:normAutofit/>
          </a:bodyPr>
          <a:lstStyle/>
          <a:p>
            <a:r>
              <a:rPr lang="en-IN" sz="4800" dirty="0">
                <a:latin typeface="Arial" panose="020B0604020202020204" pitchFamily="34" charset="0"/>
                <a:cs typeface="Arial" panose="020B0604020202020204" pitchFamily="34" charset="0"/>
              </a:rPr>
              <a:t>Introduction</a:t>
            </a:r>
          </a:p>
        </p:txBody>
      </p:sp>
      <p:sp>
        <p:nvSpPr>
          <p:cNvPr id="3" name="Content Placeholder 2">
            <a:extLst>
              <a:ext uri="{FF2B5EF4-FFF2-40B4-BE49-F238E27FC236}">
                <a16:creationId xmlns:a16="http://schemas.microsoft.com/office/drawing/2014/main" id="{70EAE32C-01B9-4D24-8F7D-680E6749ACEE}"/>
              </a:ext>
            </a:extLst>
          </p:cNvPr>
          <p:cNvSpPr>
            <a:spLocks noGrp="1"/>
          </p:cNvSpPr>
          <p:nvPr>
            <p:ph idx="1"/>
          </p:nvPr>
        </p:nvSpPr>
        <p:spPr/>
        <p:txBody>
          <a:bodyPr>
            <a:normAutofit fontScale="77500" lnSpcReduction="20000"/>
          </a:bodyPr>
          <a:lstStyle/>
          <a:p>
            <a:r>
              <a:rPr lang="en-IN" dirty="0">
                <a:latin typeface="Arial" panose="020B0604020202020204" pitchFamily="34" charset="0"/>
                <a:cs typeface="Arial" panose="020B0604020202020204" pitchFamily="34" charset="0"/>
              </a:rPr>
              <a:t>Raghu Prasad – BE, MS</a:t>
            </a:r>
          </a:p>
          <a:p>
            <a:r>
              <a:rPr lang="en-IN" dirty="0">
                <a:latin typeface="Arial" panose="020B0604020202020204" pitchFamily="34" charset="0"/>
                <a:cs typeface="Arial" panose="020B0604020202020204" pitchFamily="34" charset="0"/>
              </a:rPr>
              <a:t>Total of 27 years of experience</a:t>
            </a:r>
          </a:p>
          <a:p>
            <a:r>
              <a:rPr lang="en-IN" dirty="0">
                <a:latin typeface="Arial" panose="020B0604020202020204" pitchFamily="34" charset="0"/>
                <a:cs typeface="Arial" panose="020B0604020202020204" pitchFamily="34" charset="0"/>
              </a:rPr>
              <a:t>7 years as a lecturer in an Engineering College</a:t>
            </a:r>
          </a:p>
          <a:p>
            <a:r>
              <a:rPr lang="en-IN" dirty="0">
                <a:latin typeface="Arial" panose="020B0604020202020204" pitchFamily="34" charset="0"/>
                <a:cs typeface="Arial" panose="020B0604020202020204" pitchFamily="34" charset="0"/>
              </a:rPr>
              <a:t>20 Years into IT</a:t>
            </a:r>
          </a:p>
          <a:p>
            <a:r>
              <a:rPr lang="en-IN" dirty="0">
                <a:latin typeface="Arial" panose="020B0604020202020204" pitchFamily="34" charset="0"/>
                <a:cs typeface="Arial" panose="020B0604020202020204" pitchFamily="34" charset="0"/>
              </a:rPr>
              <a:t>Worked with companies like </a:t>
            </a:r>
            <a:r>
              <a:rPr lang="en-IN" dirty="0" err="1">
                <a:latin typeface="Arial" panose="020B0604020202020204" pitchFamily="34" charset="0"/>
                <a:cs typeface="Arial" panose="020B0604020202020204" pitchFamily="34" charset="0"/>
              </a:rPr>
              <a:t>CISCO,CSC,ICICI,First</a:t>
            </a:r>
            <a:r>
              <a:rPr lang="en-IN" dirty="0">
                <a:latin typeface="Arial" panose="020B0604020202020204" pitchFamily="34" charset="0"/>
                <a:cs typeface="Arial" panose="020B0604020202020204" pitchFamily="34" charset="0"/>
              </a:rPr>
              <a:t> Apex – NTT Data</a:t>
            </a:r>
          </a:p>
          <a:p>
            <a:r>
              <a:rPr lang="en-IN" dirty="0">
                <a:latin typeface="Arial" panose="020B0604020202020204" pitchFamily="34" charset="0"/>
                <a:cs typeface="Arial" panose="020B0604020202020204" pitchFamily="34" charset="0"/>
              </a:rPr>
              <a:t>Currently into Corporate training and consultancy</a:t>
            </a:r>
          </a:p>
          <a:p>
            <a:r>
              <a:rPr lang="en-IN" dirty="0">
                <a:latin typeface="Arial" panose="020B0604020202020204" pitchFamily="34" charset="0"/>
                <a:cs typeface="Arial" panose="020B0604020202020204" pitchFamily="34" charset="0"/>
              </a:rPr>
              <a:t>Worked with corporates and public sector</a:t>
            </a:r>
          </a:p>
          <a:p>
            <a:r>
              <a:rPr lang="en-IN" b="1" dirty="0">
                <a:latin typeface="Arial" panose="020B0604020202020204" pitchFamily="34" charset="0"/>
                <a:cs typeface="Arial" panose="020B0604020202020204" pitchFamily="34" charset="0"/>
              </a:rPr>
              <a:t>Service Offerings </a:t>
            </a:r>
            <a:r>
              <a:rPr lang="en-IN" dirty="0">
                <a:latin typeface="Arial" panose="020B0604020202020204" pitchFamily="34" charset="0"/>
                <a:cs typeface="Arial" panose="020B0604020202020204" pitchFamily="34" charset="0"/>
              </a:rPr>
              <a:t>– In person/On-line/Corporate/Academic Institutes</a:t>
            </a:r>
          </a:p>
          <a:p>
            <a:r>
              <a:rPr lang="en-IN" b="1" dirty="0">
                <a:latin typeface="Arial" panose="020B0604020202020204" pitchFamily="34" charset="0"/>
                <a:cs typeface="Arial" panose="020B0604020202020204" pitchFamily="34" charset="0"/>
              </a:rPr>
              <a:t>Technologies</a:t>
            </a:r>
            <a:r>
              <a:rPr lang="en-IN" dirty="0">
                <a:latin typeface="Arial" panose="020B0604020202020204" pitchFamily="34" charset="0"/>
                <a:cs typeface="Arial" panose="020B0604020202020204" pitchFamily="34" charset="0"/>
              </a:rPr>
              <a:t> – </a:t>
            </a:r>
            <a:r>
              <a:rPr lang="en-IN" dirty="0" err="1">
                <a:latin typeface="Arial" panose="020B0604020202020204" pitchFamily="34" charset="0"/>
                <a:cs typeface="Arial" panose="020B0604020202020204" pitchFamily="34" charset="0"/>
              </a:rPr>
              <a:t>Java,Python,Web</a:t>
            </a:r>
            <a:r>
              <a:rPr lang="en-IN" dirty="0">
                <a:latin typeface="Arial" panose="020B0604020202020204" pitchFamily="34" charset="0"/>
                <a:cs typeface="Arial" panose="020B0604020202020204" pitchFamily="34" charset="0"/>
              </a:rPr>
              <a:t> </a:t>
            </a:r>
            <a:r>
              <a:rPr lang="en-IN" dirty="0" err="1">
                <a:latin typeface="Arial" panose="020B0604020202020204" pitchFamily="34" charset="0"/>
                <a:cs typeface="Arial" panose="020B0604020202020204" pitchFamily="34" charset="0"/>
              </a:rPr>
              <a:t>technologies,Java</a:t>
            </a:r>
            <a:r>
              <a:rPr lang="en-IN" dirty="0">
                <a:latin typeface="Arial" panose="020B0604020202020204" pitchFamily="34" charset="0"/>
                <a:cs typeface="Arial" panose="020B0604020202020204" pitchFamily="34" charset="0"/>
              </a:rPr>
              <a:t> Script technologies (MEAN stack),</a:t>
            </a:r>
            <a:r>
              <a:rPr lang="en-IN" dirty="0" err="1">
                <a:latin typeface="Arial" panose="020B0604020202020204" pitchFamily="34" charset="0"/>
                <a:cs typeface="Arial" panose="020B0604020202020204" pitchFamily="34" charset="0"/>
              </a:rPr>
              <a:t>IOT,Test</a:t>
            </a:r>
            <a:r>
              <a:rPr lang="en-IN" dirty="0">
                <a:latin typeface="Arial" panose="020B0604020202020204" pitchFamily="34" charset="0"/>
                <a:cs typeface="Arial" panose="020B0604020202020204" pitchFamily="34" charset="0"/>
              </a:rPr>
              <a:t> </a:t>
            </a:r>
            <a:r>
              <a:rPr lang="en-IN" dirty="0" err="1">
                <a:latin typeface="Arial" panose="020B0604020202020204" pitchFamily="34" charset="0"/>
                <a:cs typeface="Arial" panose="020B0604020202020204" pitchFamily="34" charset="0"/>
              </a:rPr>
              <a:t>Automation,Machine</a:t>
            </a:r>
            <a:r>
              <a:rPr lang="en-IN" dirty="0">
                <a:latin typeface="Arial" panose="020B0604020202020204" pitchFamily="34" charset="0"/>
                <a:cs typeface="Arial" panose="020B0604020202020204" pitchFamily="34" charset="0"/>
              </a:rPr>
              <a:t> </a:t>
            </a:r>
            <a:r>
              <a:rPr lang="en-IN" dirty="0" err="1">
                <a:latin typeface="Arial" panose="020B0604020202020204" pitchFamily="34" charset="0"/>
                <a:cs typeface="Arial" panose="020B0604020202020204" pitchFamily="34" charset="0"/>
              </a:rPr>
              <a:t>Learning,Artificial</a:t>
            </a:r>
            <a:r>
              <a:rPr lang="en-IN" dirty="0">
                <a:latin typeface="Arial" panose="020B0604020202020204" pitchFamily="34" charset="0"/>
                <a:cs typeface="Arial" panose="020B0604020202020204" pitchFamily="34" charset="0"/>
              </a:rPr>
              <a:t> </a:t>
            </a:r>
            <a:r>
              <a:rPr lang="en-IN" dirty="0" err="1">
                <a:latin typeface="Arial" panose="020B0604020202020204" pitchFamily="34" charset="0"/>
                <a:cs typeface="Arial" panose="020B0604020202020204" pitchFamily="34" charset="0"/>
              </a:rPr>
              <a:t>Intelligence,ERP,.NET</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Customers</a:t>
            </a:r>
            <a:r>
              <a:rPr lang="en-IN" dirty="0">
                <a:latin typeface="Arial" panose="020B0604020202020204" pitchFamily="34" charset="0"/>
                <a:cs typeface="Arial" panose="020B0604020202020204" pitchFamily="34" charset="0"/>
              </a:rPr>
              <a:t> – </a:t>
            </a:r>
            <a:r>
              <a:rPr lang="en-IN" dirty="0" err="1">
                <a:latin typeface="Arial" panose="020B0604020202020204" pitchFamily="34" charset="0"/>
                <a:cs typeface="Arial" panose="020B0604020202020204" pitchFamily="34" charset="0"/>
              </a:rPr>
              <a:t>Philips,L</a:t>
            </a:r>
            <a:r>
              <a:rPr lang="en-IN" dirty="0">
                <a:latin typeface="Arial" panose="020B0604020202020204" pitchFamily="34" charset="0"/>
                <a:cs typeface="Arial" panose="020B0604020202020204" pitchFamily="34" charset="0"/>
              </a:rPr>
              <a:t> &amp; </a:t>
            </a:r>
            <a:r>
              <a:rPr lang="en-IN" dirty="0" err="1">
                <a:latin typeface="Arial" panose="020B0604020202020204" pitchFamily="34" charset="0"/>
                <a:cs typeface="Arial" panose="020B0604020202020204" pitchFamily="34" charset="0"/>
              </a:rPr>
              <a:t>T,NextGen,Incarnus,BGS-IT,Sindhi</a:t>
            </a:r>
            <a:r>
              <a:rPr lang="en-IN" dirty="0">
                <a:latin typeface="Arial" panose="020B0604020202020204" pitchFamily="34" charset="0"/>
                <a:cs typeface="Arial" panose="020B0604020202020204" pitchFamily="34" charset="0"/>
              </a:rPr>
              <a:t> </a:t>
            </a:r>
            <a:r>
              <a:rPr lang="en-IN" dirty="0" err="1">
                <a:latin typeface="Arial" panose="020B0604020202020204" pitchFamily="34" charset="0"/>
                <a:cs typeface="Arial" panose="020B0604020202020204" pitchFamily="34" charset="0"/>
              </a:rPr>
              <a:t>College,Malnad</a:t>
            </a:r>
            <a:r>
              <a:rPr lang="en-IN" dirty="0">
                <a:latin typeface="Arial" panose="020B0604020202020204" pitchFamily="34" charset="0"/>
                <a:cs typeface="Arial" panose="020B0604020202020204" pitchFamily="34" charset="0"/>
              </a:rPr>
              <a:t> </a:t>
            </a:r>
            <a:r>
              <a:rPr lang="en-IN" dirty="0" err="1">
                <a:latin typeface="Arial" panose="020B0604020202020204" pitchFamily="34" charset="0"/>
                <a:cs typeface="Arial" panose="020B0604020202020204" pitchFamily="34" charset="0"/>
              </a:rPr>
              <a:t>Enginering</a:t>
            </a:r>
            <a:r>
              <a:rPr lang="en-IN" dirty="0">
                <a:latin typeface="Arial" panose="020B0604020202020204" pitchFamily="34" charset="0"/>
                <a:cs typeface="Arial" panose="020B0604020202020204" pitchFamily="34" charset="0"/>
              </a:rPr>
              <a:t> </a:t>
            </a:r>
            <a:r>
              <a:rPr lang="en-IN" dirty="0" err="1">
                <a:latin typeface="Arial" panose="020B0604020202020204" pitchFamily="34" charset="0"/>
                <a:cs typeface="Arial" panose="020B0604020202020204" pitchFamily="34" charset="0"/>
              </a:rPr>
              <a:t>College,S</a:t>
            </a:r>
            <a:r>
              <a:rPr lang="en-IN" dirty="0">
                <a:latin typeface="Arial" panose="020B0604020202020204" pitchFamily="34" charset="0"/>
                <a:cs typeface="Arial" panose="020B0604020202020204" pitchFamily="34" charset="0"/>
              </a:rPr>
              <a:t> B College of Management, REVA University</a:t>
            </a:r>
          </a:p>
          <a:p>
            <a:endParaRPr lang="en-IN" dirty="0"/>
          </a:p>
          <a:p>
            <a:pPr marL="0" indent="0">
              <a:buNone/>
            </a:pPr>
            <a:endParaRPr lang="en-IN" dirty="0"/>
          </a:p>
        </p:txBody>
      </p:sp>
      <p:pic>
        <p:nvPicPr>
          <p:cNvPr id="5" name="Picture 4">
            <a:extLst>
              <a:ext uri="{FF2B5EF4-FFF2-40B4-BE49-F238E27FC236}">
                <a16:creationId xmlns:a16="http://schemas.microsoft.com/office/drawing/2014/main" id="{0654D7DE-1A90-4635-B9D2-52FDA6B082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73663" y="18122"/>
            <a:ext cx="3111949" cy="783737"/>
          </a:xfrm>
          <a:prstGeom prst="rect">
            <a:avLst/>
          </a:prstGeom>
        </p:spPr>
      </p:pic>
    </p:spTree>
    <p:extLst>
      <p:ext uri="{BB962C8B-B14F-4D97-AF65-F5344CB8AC3E}">
        <p14:creationId xmlns:p14="http://schemas.microsoft.com/office/powerpoint/2010/main" val="14032440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a:xfrm>
            <a:off x="853440" y="329185"/>
            <a:ext cx="10500360" cy="1361504"/>
          </a:xfrm>
        </p:spPr>
        <p:txBody>
          <a:bodyPr/>
          <a:lstStyle/>
          <a:p>
            <a:r>
              <a:rPr lang="en-IN" dirty="0">
                <a:latin typeface="Arial" panose="020B0604020202020204" pitchFamily="34" charset="0"/>
                <a:cs typeface="Arial" panose="020B0604020202020204" pitchFamily="34" charset="0"/>
              </a:rPr>
              <a:t>Applications</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53440" y="1707644"/>
            <a:ext cx="10500360" cy="4469319"/>
          </a:xfrm>
        </p:spPr>
        <p:txBody>
          <a:bodyPr>
            <a:normAutofit fontScale="77500" lnSpcReduction="20000"/>
          </a:bodyPr>
          <a:lstStyle/>
          <a:p>
            <a:r>
              <a:rPr lang="en-IN" sz="5100" dirty="0">
                <a:latin typeface="Arial" panose="020B0604020202020204" pitchFamily="34" charset="0"/>
                <a:cs typeface="Arial" panose="020B0604020202020204" pitchFamily="34" charset="0"/>
              </a:rPr>
              <a:t>Smart Animal Forming</a:t>
            </a:r>
          </a:p>
          <a:p>
            <a:pPr>
              <a:spcBef>
                <a:spcPts val="500"/>
              </a:spcBef>
            </a:pPr>
            <a:r>
              <a:rPr lang="en-IN" sz="2600" b="1" i="1" dirty="0">
                <a:latin typeface="Arial" panose="020B0604020202020204" pitchFamily="34" charset="0"/>
                <a:cs typeface="Arial" panose="020B0604020202020204" pitchFamily="34" charset="0"/>
              </a:rPr>
              <a:t>Hydroponics</a:t>
            </a:r>
          </a:p>
          <a:p>
            <a:pPr lvl="1"/>
            <a:r>
              <a:rPr lang="en-IN" sz="2200" b="1" i="1" dirty="0">
                <a:latin typeface="Arial" panose="020B0604020202020204" pitchFamily="34" charset="0"/>
                <a:cs typeface="Arial" panose="020B0604020202020204" pitchFamily="34" charset="0"/>
              </a:rPr>
              <a:t>Control the exact conditions of plants grown in water to get the highest efficiency crops.</a:t>
            </a:r>
          </a:p>
          <a:p>
            <a:pPr>
              <a:spcBef>
                <a:spcPts val="500"/>
              </a:spcBef>
            </a:pPr>
            <a:r>
              <a:rPr lang="en-IN" sz="2600" b="1" i="1" dirty="0">
                <a:latin typeface="Arial" panose="020B0604020202020204" pitchFamily="34" charset="0"/>
                <a:cs typeface="Arial" panose="020B0604020202020204" pitchFamily="34" charset="0"/>
              </a:rPr>
              <a:t>Offspring Care</a:t>
            </a:r>
          </a:p>
          <a:p>
            <a:pPr lvl="1"/>
            <a:r>
              <a:rPr lang="en-IN" sz="2200" b="1" i="1" dirty="0">
                <a:latin typeface="Arial" panose="020B0604020202020204" pitchFamily="34" charset="0"/>
                <a:cs typeface="Arial" panose="020B0604020202020204" pitchFamily="34" charset="0"/>
              </a:rPr>
              <a:t>Control of growing conditions of the offspring in animal farms to ensure its survival and health.</a:t>
            </a:r>
          </a:p>
          <a:p>
            <a:pPr>
              <a:spcBef>
                <a:spcPts val="500"/>
              </a:spcBef>
            </a:pPr>
            <a:r>
              <a:rPr lang="en-IN" sz="2600" b="1" i="1" dirty="0">
                <a:latin typeface="Arial" panose="020B0604020202020204" pitchFamily="34" charset="0"/>
                <a:cs typeface="Arial" panose="020B0604020202020204" pitchFamily="34" charset="0"/>
              </a:rPr>
              <a:t>Animal Tracking</a:t>
            </a:r>
          </a:p>
          <a:p>
            <a:pPr lvl="1"/>
            <a:r>
              <a:rPr lang="en-IN" sz="2200" b="1" i="1" dirty="0">
                <a:latin typeface="Arial" panose="020B0604020202020204" pitchFamily="34" charset="0"/>
                <a:cs typeface="Arial" panose="020B0604020202020204" pitchFamily="34" charset="0"/>
              </a:rPr>
              <a:t>Location and identification of animals grazing in open pastures or location in big stables.</a:t>
            </a:r>
          </a:p>
          <a:p>
            <a:pPr>
              <a:spcBef>
                <a:spcPts val="500"/>
              </a:spcBef>
            </a:pPr>
            <a:r>
              <a:rPr lang="en-IN" sz="2600" b="1" i="1" dirty="0">
                <a:latin typeface="Arial" panose="020B0604020202020204" pitchFamily="34" charset="0"/>
                <a:cs typeface="Arial" panose="020B0604020202020204" pitchFamily="34" charset="0"/>
              </a:rPr>
              <a:t>Toxic Gas Levels</a:t>
            </a:r>
          </a:p>
          <a:p>
            <a:pPr lvl="1"/>
            <a:r>
              <a:rPr lang="en-IN" sz="2200" b="1" i="1" dirty="0">
                <a:latin typeface="Arial" panose="020B0604020202020204" pitchFamily="34" charset="0"/>
                <a:cs typeface="Arial" panose="020B0604020202020204" pitchFamily="34" charset="0"/>
              </a:rPr>
              <a:t>Study of ventilation and air quality in farms and detection of harmful gases from excrements.</a:t>
            </a:r>
          </a:p>
          <a:p>
            <a:pPr marL="0" indent="0">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a:xfrm>
            <a:off x="4044562" y="6346450"/>
            <a:ext cx="4108837" cy="375025"/>
          </a:xfrm>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a:xfrm>
            <a:off x="8614576" y="6346450"/>
            <a:ext cx="2739224" cy="375025"/>
          </a:xfrm>
        </p:spPr>
        <p:txBody>
          <a:bodyPr/>
          <a:lstStyle/>
          <a:p>
            <a:fld id="{D300B680-4920-456B-94E7-EB6DEF2EAF04}" type="slidenum">
              <a:rPr lang="en-IN" smtClean="0"/>
              <a:t>20</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47885" y="203605"/>
            <a:ext cx="3997049" cy="1500100"/>
          </a:xfrm>
          <a:prstGeom prst="rect">
            <a:avLst/>
          </a:prstGeom>
        </p:spPr>
      </p:pic>
      <p:cxnSp>
        <p:nvCxnSpPr>
          <p:cNvPr id="30" name="Straight Arrow Connector 29">
            <a:extLst>
              <a:ext uri="{FF2B5EF4-FFF2-40B4-BE49-F238E27FC236}">
                <a16:creationId xmlns:a16="http://schemas.microsoft.com/office/drawing/2014/main" id="{8C7169ED-AF7B-482B-8049-B9A4EDAFB67A}"/>
              </a:ext>
            </a:extLst>
          </p:cNvPr>
          <p:cNvCxnSpPr>
            <a:cxnSpLocks/>
          </p:cNvCxnSpPr>
          <p:nvPr/>
        </p:nvCxnSpPr>
        <p:spPr>
          <a:xfrm flipH="1">
            <a:off x="7510272" y="1855678"/>
            <a:ext cx="2120" cy="143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786649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a:xfrm>
            <a:off x="853440" y="329185"/>
            <a:ext cx="10500360" cy="1361504"/>
          </a:xfrm>
        </p:spPr>
        <p:txBody>
          <a:bodyPr/>
          <a:lstStyle/>
          <a:p>
            <a:r>
              <a:rPr lang="en-IN" dirty="0">
                <a:latin typeface="Arial" panose="020B0604020202020204" pitchFamily="34" charset="0"/>
                <a:cs typeface="Arial" panose="020B0604020202020204" pitchFamily="34" charset="0"/>
              </a:rPr>
              <a:t>Applications</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53440" y="1707644"/>
            <a:ext cx="10500360" cy="4469319"/>
          </a:xfrm>
        </p:spPr>
        <p:txBody>
          <a:bodyPr>
            <a:normAutofit fontScale="92500" lnSpcReduction="20000"/>
          </a:bodyPr>
          <a:lstStyle/>
          <a:p>
            <a:r>
              <a:rPr lang="en-IN" sz="5100" dirty="0">
                <a:latin typeface="Arial" panose="020B0604020202020204" pitchFamily="34" charset="0"/>
                <a:cs typeface="Arial" panose="020B0604020202020204" pitchFamily="34" charset="0"/>
              </a:rPr>
              <a:t>Home Automation</a:t>
            </a:r>
          </a:p>
          <a:p>
            <a:pPr>
              <a:spcBef>
                <a:spcPts val="500"/>
              </a:spcBef>
            </a:pPr>
            <a:r>
              <a:rPr lang="en-IN" sz="2600" b="1" i="1" dirty="0">
                <a:latin typeface="Arial" panose="020B0604020202020204" pitchFamily="34" charset="0"/>
                <a:cs typeface="Arial" panose="020B0604020202020204" pitchFamily="34" charset="0"/>
              </a:rPr>
              <a:t>Energy and Water Use</a:t>
            </a:r>
          </a:p>
          <a:p>
            <a:pPr lvl="1"/>
            <a:r>
              <a:rPr lang="en-IN" sz="2200" b="1" i="1" dirty="0">
                <a:latin typeface="Arial" panose="020B0604020202020204" pitchFamily="34" charset="0"/>
                <a:cs typeface="Arial" panose="020B0604020202020204" pitchFamily="34" charset="0"/>
              </a:rPr>
              <a:t>Energy and water supply consumption monitoring to obtain advice on how to save cost and resources.</a:t>
            </a:r>
          </a:p>
          <a:p>
            <a:pPr>
              <a:spcBef>
                <a:spcPts val="500"/>
              </a:spcBef>
            </a:pPr>
            <a:r>
              <a:rPr lang="en-IN" sz="2600" b="1" i="1" dirty="0">
                <a:latin typeface="Arial" panose="020B0604020202020204" pitchFamily="34" charset="0"/>
                <a:cs typeface="Arial" panose="020B0604020202020204" pitchFamily="34" charset="0"/>
              </a:rPr>
              <a:t>Remote Control Appliances</a:t>
            </a:r>
          </a:p>
          <a:p>
            <a:pPr lvl="1"/>
            <a:r>
              <a:rPr lang="en-IN" sz="2200" b="1" i="1" dirty="0">
                <a:latin typeface="Arial" panose="020B0604020202020204" pitchFamily="34" charset="0"/>
                <a:cs typeface="Arial" panose="020B0604020202020204" pitchFamily="34" charset="0"/>
              </a:rPr>
              <a:t>Switching on and off remotely appliances to avoid accidents and save energy.</a:t>
            </a:r>
          </a:p>
          <a:p>
            <a:pPr>
              <a:spcBef>
                <a:spcPts val="500"/>
              </a:spcBef>
            </a:pPr>
            <a:r>
              <a:rPr lang="en-IN" sz="2600" b="1" i="1" dirty="0">
                <a:latin typeface="Arial" panose="020B0604020202020204" pitchFamily="34" charset="0"/>
                <a:cs typeface="Arial" panose="020B0604020202020204" pitchFamily="34" charset="0"/>
              </a:rPr>
              <a:t>Intrusion Detection Systems</a:t>
            </a:r>
          </a:p>
          <a:p>
            <a:pPr lvl="1"/>
            <a:r>
              <a:rPr lang="en-IN" sz="2200" b="1" i="1" dirty="0">
                <a:latin typeface="Arial" panose="020B0604020202020204" pitchFamily="34" charset="0"/>
                <a:cs typeface="Arial" panose="020B0604020202020204" pitchFamily="34" charset="0"/>
              </a:rPr>
              <a:t>Detection of windows and doors openings and violations to prevent intruders.</a:t>
            </a:r>
          </a:p>
          <a:p>
            <a:pPr>
              <a:spcBef>
                <a:spcPts val="500"/>
              </a:spcBef>
            </a:pPr>
            <a:r>
              <a:rPr lang="en-IN" sz="2600" b="1" i="1" dirty="0">
                <a:latin typeface="Arial" panose="020B0604020202020204" pitchFamily="34" charset="0"/>
                <a:cs typeface="Arial" panose="020B0604020202020204" pitchFamily="34" charset="0"/>
              </a:rPr>
              <a:t>Art and Goods Preservation</a:t>
            </a:r>
          </a:p>
          <a:p>
            <a:pPr lvl="1"/>
            <a:r>
              <a:rPr lang="en-IN" sz="2200" b="1" i="1" dirty="0">
                <a:latin typeface="Arial" panose="020B0604020202020204" pitchFamily="34" charset="0"/>
                <a:cs typeface="Arial" panose="020B0604020202020204" pitchFamily="34" charset="0"/>
              </a:rPr>
              <a:t>Monitoring of conditions inside museums and art warehouses.</a:t>
            </a: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a:xfrm>
            <a:off x="4044562" y="6346450"/>
            <a:ext cx="4108837" cy="375025"/>
          </a:xfrm>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a:xfrm>
            <a:off x="8614576" y="6346450"/>
            <a:ext cx="2739224" cy="375025"/>
          </a:xfrm>
        </p:spPr>
        <p:txBody>
          <a:bodyPr/>
          <a:lstStyle/>
          <a:p>
            <a:fld id="{D300B680-4920-456B-94E7-EB6DEF2EAF04}" type="slidenum">
              <a:rPr lang="en-IN" smtClean="0"/>
              <a:t>21</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47885" y="203605"/>
            <a:ext cx="3997049" cy="1500100"/>
          </a:xfrm>
          <a:prstGeom prst="rect">
            <a:avLst/>
          </a:prstGeom>
        </p:spPr>
      </p:pic>
      <p:cxnSp>
        <p:nvCxnSpPr>
          <p:cNvPr id="30" name="Straight Arrow Connector 29">
            <a:extLst>
              <a:ext uri="{FF2B5EF4-FFF2-40B4-BE49-F238E27FC236}">
                <a16:creationId xmlns:a16="http://schemas.microsoft.com/office/drawing/2014/main" id="{8C7169ED-AF7B-482B-8049-B9A4EDAFB67A}"/>
              </a:ext>
            </a:extLst>
          </p:cNvPr>
          <p:cNvCxnSpPr>
            <a:cxnSpLocks/>
          </p:cNvCxnSpPr>
          <p:nvPr/>
        </p:nvCxnSpPr>
        <p:spPr>
          <a:xfrm flipH="1">
            <a:off x="7510272" y="1855678"/>
            <a:ext cx="2120" cy="143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63697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a:xfrm>
            <a:off x="853440" y="329185"/>
            <a:ext cx="10500360" cy="1361504"/>
          </a:xfrm>
        </p:spPr>
        <p:txBody>
          <a:bodyPr/>
          <a:lstStyle/>
          <a:p>
            <a:r>
              <a:rPr lang="en-IN" dirty="0">
                <a:latin typeface="Arial" panose="020B0604020202020204" pitchFamily="34" charset="0"/>
                <a:cs typeface="Arial" panose="020B0604020202020204" pitchFamily="34" charset="0"/>
              </a:rPr>
              <a:t>Applications</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53440" y="1707644"/>
            <a:ext cx="10500360" cy="4469319"/>
          </a:xfrm>
        </p:spPr>
        <p:txBody>
          <a:bodyPr>
            <a:normAutofit fontScale="77500" lnSpcReduction="20000"/>
          </a:bodyPr>
          <a:lstStyle/>
          <a:p>
            <a:r>
              <a:rPr lang="en-IN" sz="5100" dirty="0">
                <a:latin typeface="Arial" panose="020B0604020202020204" pitchFamily="34" charset="0"/>
                <a:cs typeface="Arial" panose="020B0604020202020204" pitchFamily="34" charset="0"/>
              </a:rPr>
              <a:t>eHealth</a:t>
            </a:r>
          </a:p>
          <a:p>
            <a:pPr>
              <a:spcBef>
                <a:spcPts val="500"/>
              </a:spcBef>
            </a:pPr>
            <a:r>
              <a:rPr lang="en-IN" sz="2600" b="1" i="1" dirty="0">
                <a:latin typeface="Arial" panose="020B0604020202020204" pitchFamily="34" charset="0"/>
                <a:cs typeface="Arial" panose="020B0604020202020204" pitchFamily="34" charset="0"/>
              </a:rPr>
              <a:t>Fall Detection</a:t>
            </a:r>
          </a:p>
          <a:p>
            <a:pPr lvl="1"/>
            <a:r>
              <a:rPr lang="en-IN" sz="2200" b="1" i="1" dirty="0">
                <a:latin typeface="Arial" panose="020B0604020202020204" pitchFamily="34" charset="0"/>
                <a:cs typeface="Arial" panose="020B0604020202020204" pitchFamily="34" charset="0"/>
              </a:rPr>
              <a:t>Assistance for elderly or disabled people living independent.</a:t>
            </a:r>
          </a:p>
          <a:p>
            <a:pPr>
              <a:spcBef>
                <a:spcPts val="500"/>
              </a:spcBef>
            </a:pPr>
            <a:r>
              <a:rPr lang="en-IN" sz="2600" b="1" i="1" dirty="0">
                <a:latin typeface="Arial" panose="020B0604020202020204" pitchFamily="34" charset="0"/>
                <a:cs typeface="Arial" panose="020B0604020202020204" pitchFamily="34" charset="0"/>
              </a:rPr>
              <a:t>Medical Fridges</a:t>
            </a:r>
          </a:p>
          <a:p>
            <a:pPr lvl="1"/>
            <a:r>
              <a:rPr lang="en-IN" sz="2200" b="1" i="1" dirty="0">
                <a:latin typeface="Arial" panose="020B0604020202020204" pitchFamily="34" charset="0"/>
                <a:cs typeface="Arial" panose="020B0604020202020204" pitchFamily="34" charset="0"/>
              </a:rPr>
              <a:t>Control of conditions inside freezers storing vaccines, medicines and organic elements.</a:t>
            </a:r>
          </a:p>
          <a:p>
            <a:pPr>
              <a:spcBef>
                <a:spcPts val="500"/>
              </a:spcBef>
            </a:pPr>
            <a:r>
              <a:rPr lang="en-IN" sz="2600" b="1" i="1" dirty="0">
                <a:latin typeface="Arial" panose="020B0604020202020204" pitchFamily="34" charset="0"/>
                <a:cs typeface="Arial" panose="020B0604020202020204" pitchFamily="34" charset="0"/>
              </a:rPr>
              <a:t>Sportsmen Care</a:t>
            </a:r>
          </a:p>
          <a:p>
            <a:pPr lvl="1"/>
            <a:r>
              <a:rPr lang="en-IN" sz="2200" b="1" i="1" dirty="0">
                <a:latin typeface="Arial" panose="020B0604020202020204" pitchFamily="34" charset="0"/>
                <a:cs typeface="Arial" panose="020B0604020202020204" pitchFamily="34" charset="0"/>
              </a:rPr>
              <a:t>Vital signs monitoring in high performance </a:t>
            </a:r>
            <a:r>
              <a:rPr lang="en-IN" sz="2200" b="1" i="1" dirty="0" err="1">
                <a:latin typeface="Arial" panose="020B0604020202020204" pitchFamily="34" charset="0"/>
                <a:cs typeface="Arial" panose="020B0604020202020204" pitchFamily="34" charset="0"/>
              </a:rPr>
              <a:t>centers</a:t>
            </a:r>
            <a:r>
              <a:rPr lang="en-IN" sz="2200" b="1" i="1" dirty="0">
                <a:latin typeface="Arial" panose="020B0604020202020204" pitchFamily="34" charset="0"/>
                <a:cs typeface="Arial" panose="020B0604020202020204" pitchFamily="34" charset="0"/>
              </a:rPr>
              <a:t> and fields.</a:t>
            </a:r>
          </a:p>
          <a:p>
            <a:pPr>
              <a:spcBef>
                <a:spcPts val="500"/>
              </a:spcBef>
            </a:pPr>
            <a:r>
              <a:rPr lang="en-IN" sz="2600" b="1" i="1" dirty="0">
                <a:latin typeface="Arial" panose="020B0604020202020204" pitchFamily="34" charset="0"/>
                <a:cs typeface="Arial" panose="020B0604020202020204" pitchFamily="34" charset="0"/>
              </a:rPr>
              <a:t>Patients Surveillance</a:t>
            </a:r>
          </a:p>
          <a:p>
            <a:pPr lvl="1"/>
            <a:r>
              <a:rPr lang="en-IN" sz="2200" b="1" i="1" dirty="0">
                <a:latin typeface="Arial" panose="020B0604020202020204" pitchFamily="34" charset="0"/>
                <a:cs typeface="Arial" panose="020B0604020202020204" pitchFamily="34" charset="0"/>
              </a:rPr>
              <a:t>Monitoring of conditions of patients inside hospitals and in old people's home.</a:t>
            </a:r>
          </a:p>
          <a:p>
            <a:pPr>
              <a:spcBef>
                <a:spcPts val="500"/>
              </a:spcBef>
            </a:pPr>
            <a:r>
              <a:rPr lang="en-IN" sz="2600" b="1" i="1" dirty="0">
                <a:latin typeface="Arial" panose="020B0604020202020204" pitchFamily="34" charset="0"/>
                <a:cs typeface="Arial" panose="020B0604020202020204" pitchFamily="34" charset="0"/>
              </a:rPr>
              <a:t>Ultraviolet Radiation</a:t>
            </a:r>
          </a:p>
          <a:p>
            <a:pPr lvl="1"/>
            <a:r>
              <a:rPr lang="en-IN" sz="2200" b="1" i="1" dirty="0">
                <a:latin typeface="Arial" panose="020B0604020202020204" pitchFamily="34" charset="0"/>
                <a:cs typeface="Arial" panose="020B0604020202020204" pitchFamily="34" charset="0"/>
              </a:rPr>
              <a:t>Measurement of UV sun rays to warn people not to be exposed in certain hours.</a:t>
            </a: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a:xfrm>
            <a:off x="4044562" y="6346450"/>
            <a:ext cx="4108837" cy="375025"/>
          </a:xfrm>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a:xfrm>
            <a:off x="8614576" y="6346450"/>
            <a:ext cx="2739224" cy="375025"/>
          </a:xfrm>
        </p:spPr>
        <p:txBody>
          <a:bodyPr/>
          <a:lstStyle/>
          <a:p>
            <a:fld id="{D300B680-4920-456B-94E7-EB6DEF2EAF04}" type="slidenum">
              <a:rPr lang="en-IN" smtClean="0"/>
              <a:t>22</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47885" y="203605"/>
            <a:ext cx="3997049" cy="1500100"/>
          </a:xfrm>
          <a:prstGeom prst="rect">
            <a:avLst/>
          </a:prstGeom>
        </p:spPr>
      </p:pic>
      <p:cxnSp>
        <p:nvCxnSpPr>
          <p:cNvPr id="30" name="Straight Arrow Connector 29">
            <a:extLst>
              <a:ext uri="{FF2B5EF4-FFF2-40B4-BE49-F238E27FC236}">
                <a16:creationId xmlns:a16="http://schemas.microsoft.com/office/drawing/2014/main" id="{8C7169ED-AF7B-482B-8049-B9A4EDAFB67A}"/>
              </a:ext>
            </a:extLst>
          </p:cNvPr>
          <p:cNvCxnSpPr>
            <a:cxnSpLocks/>
          </p:cNvCxnSpPr>
          <p:nvPr/>
        </p:nvCxnSpPr>
        <p:spPr>
          <a:xfrm flipH="1">
            <a:off x="7510272" y="1855678"/>
            <a:ext cx="2120" cy="143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516772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a:xfrm>
            <a:off x="853440" y="329185"/>
            <a:ext cx="10500360" cy="1361504"/>
          </a:xfrm>
        </p:spPr>
        <p:txBody>
          <a:bodyPr/>
          <a:lstStyle/>
          <a:p>
            <a:r>
              <a:rPr lang="en-IN" dirty="0">
                <a:latin typeface="Arial" panose="020B0604020202020204" pitchFamily="34" charset="0"/>
                <a:cs typeface="Arial" panose="020B0604020202020204" pitchFamily="34" charset="0"/>
              </a:rPr>
              <a:t>IoT Market</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53440" y="1707644"/>
            <a:ext cx="10500360" cy="4469319"/>
          </a:xfrm>
        </p:spPr>
        <p:txBody>
          <a:bodyPr>
            <a:normAutofit/>
          </a:bodyPr>
          <a:lstStyle/>
          <a:p>
            <a:r>
              <a:rPr lang="en-IN" b="1" dirty="0"/>
              <a:t>Gartner predicts 6.4B connected things will be in use worldwide in 2016, up 30% from 2015, and will reach 20.8 billion by 2020.</a:t>
            </a:r>
            <a:r>
              <a:rPr lang="en-IN" dirty="0"/>
              <a:t> In 2016, 5.5 million new things will get connected every day.</a:t>
            </a:r>
          </a:p>
          <a:p>
            <a:pPr marL="0" indent="0">
              <a:buNone/>
            </a:pPr>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pPr marL="0" indent="0">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a:xfrm>
            <a:off x="4044562" y="6346450"/>
            <a:ext cx="4108837" cy="375025"/>
          </a:xfrm>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a:xfrm>
            <a:off x="8614576" y="6346450"/>
            <a:ext cx="2739224" cy="375025"/>
          </a:xfrm>
        </p:spPr>
        <p:txBody>
          <a:bodyPr/>
          <a:lstStyle/>
          <a:p>
            <a:fld id="{D300B680-4920-456B-94E7-EB6DEF2EAF04}" type="slidenum">
              <a:rPr lang="en-IN" smtClean="0"/>
              <a:t>23</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47885" y="203605"/>
            <a:ext cx="3997049" cy="1500100"/>
          </a:xfrm>
          <a:prstGeom prst="rect">
            <a:avLst/>
          </a:prstGeom>
        </p:spPr>
      </p:pic>
      <p:cxnSp>
        <p:nvCxnSpPr>
          <p:cNvPr id="30" name="Straight Arrow Connector 29">
            <a:extLst>
              <a:ext uri="{FF2B5EF4-FFF2-40B4-BE49-F238E27FC236}">
                <a16:creationId xmlns:a16="http://schemas.microsoft.com/office/drawing/2014/main" id="{8C7169ED-AF7B-482B-8049-B9A4EDAFB67A}"/>
              </a:ext>
            </a:extLst>
          </p:cNvPr>
          <p:cNvCxnSpPr>
            <a:cxnSpLocks/>
          </p:cNvCxnSpPr>
          <p:nvPr/>
        </p:nvCxnSpPr>
        <p:spPr>
          <a:xfrm flipH="1">
            <a:off x="7510272" y="1855678"/>
            <a:ext cx="2120" cy="143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2B4E9E2E-A76A-40D1-98FC-B3C14A4298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1354" y="2996418"/>
            <a:ext cx="10312966" cy="3399619"/>
          </a:xfrm>
          <a:prstGeom prst="rect">
            <a:avLst/>
          </a:prstGeom>
        </p:spPr>
      </p:pic>
    </p:spTree>
    <p:extLst>
      <p:ext uri="{BB962C8B-B14F-4D97-AF65-F5344CB8AC3E}">
        <p14:creationId xmlns:p14="http://schemas.microsoft.com/office/powerpoint/2010/main" val="19159442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a:xfrm>
            <a:off x="853440" y="329185"/>
            <a:ext cx="10500360" cy="1361504"/>
          </a:xfrm>
        </p:spPr>
        <p:txBody>
          <a:bodyPr/>
          <a:lstStyle/>
          <a:p>
            <a:r>
              <a:rPr lang="en-IN" dirty="0">
                <a:latin typeface="Arial" panose="020B0604020202020204" pitchFamily="34" charset="0"/>
                <a:cs typeface="Arial" panose="020B0604020202020204" pitchFamily="34" charset="0"/>
              </a:rPr>
              <a:t>IoT Market</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53440" y="1707644"/>
            <a:ext cx="10500360" cy="4469319"/>
          </a:xfrm>
        </p:spPr>
        <p:txBody>
          <a:bodyPr>
            <a:normAutofit/>
          </a:bodyPr>
          <a:lstStyle/>
          <a:p>
            <a:pPr marL="0" indent="0">
              <a:buNone/>
            </a:pPr>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pPr marL="0" indent="0">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a:xfrm>
            <a:off x="4044562" y="6346450"/>
            <a:ext cx="4108837" cy="375025"/>
          </a:xfrm>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a:xfrm>
            <a:off x="8614576" y="6346450"/>
            <a:ext cx="2739224" cy="375025"/>
          </a:xfrm>
        </p:spPr>
        <p:txBody>
          <a:bodyPr/>
          <a:lstStyle/>
          <a:p>
            <a:fld id="{D300B680-4920-456B-94E7-EB6DEF2EAF04}" type="slidenum">
              <a:rPr lang="en-IN" smtClean="0"/>
              <a:t>24</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47885" y="203605"/>
            <a:ext cx="3997049" cy="1500100"/>
          </a:xfrm>
          <a:prstGeom prst="rect">
            <a:avLst/>
          </a:prstGeom>
        </p:spPr>
      </p:pic>
      <p:cxnSp>
        <p:nvCxnSpPr>
          <p:cNvPr id="30" name="Straight Arrow Connector 29">
            <a:extLst>
              <a:ext uri="{FF2B5EF4-FFF2-40B4-BE49-F238E27FC236}">
                <a16:creationId xmlns:a16="http://schemas.microsoft.com/office/drawing/2014/main" id="{8C7169ED-AF7B-482B-8049-B9A4EDAFB67A}"/>
              </a:ext>
            </a:extLst>
          </p:cNvPr>
          <p:cNvCxnSpPr>
            <a:cxnSpLocks/>
          </p:cNvCxnSpPr>
          <p:nvPr/>
        </p:nvCxnSpPr>
        <p:spPr>
          <a:xfrm flipH="1">
            <a:off x="7510272" y="1855678"/>
            <a:ext cx="2120" cy="143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FF94D9BD-3634-4868-A9CE-BD6172A46B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3551" y="1690688"/>
            <a:ext cx="10044332" cy="4405311"/>
          </a:xfrm>
          <a:prstGeom prst="rect">
            <a:avLst/>
          </a:prstGeom>
        </p:spPr>
      </p:pic>
    </p:spTree>
    <p:extLst>
      <p:ext uri="{BB962C8B-B14F-4D97-AF65-F5344CB8AC3E}">
        <p14:creationId xmlns:p14="http://schemas.microsoft.com/office/powerpoint/2010/main" val="37982550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a:xfrm>
            <a:off x="853440" y="329185"/>
            <a:ext cx="10500360" cy="1361504"/>
          </a:xfrm>
        </p:spPr>
        <p:txBody>
          <a:bodyPr/>
          <a:lstStyle/>
          <a:p>
            <a:r>
              <a:rPr lang="en-IN" dirty="0">
                <a:latin typeface="Arial" panose="020B0604020202020204" pitchFamily="34" charset="0"/>
                <a:cs typeface="Arial" panose="020B0604020202020204" pitchFamily="34" charset="0"/>
              </a:rPr>
              <a:t>IoT Market</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53440" y="1707644"/>
            <a:ext cx="10500360" cy="4469319"/>
          </a:xfrm>
        </p:spPr>
        <p:txBody>
          <a:bodyPr>
            <a:normAutofit/>
          </a:bodyPr>
          <a:lstStyle/>
          <a:p>
            <a:pPr marL="0" indent="0">
              <a:buNone/>
            </a:pPr>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pPr marL="0" indent="0">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a:xfrm>
            <a:off x="4044562" y="6346450"/>
            <a:ext cx="4108837" cy="375025"/>
          </a:xfrm>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a:xfrm>
            <a:off x="8614576" y="6346450"/>
            <a:ext cx="2739224" cy="375025"/>
          </a:xfrm>
        </p:spPr>
        <p:txBody>
          <a:bodyPr/>
          <a:lstStyle/>
          <a:p>
            <a:fld id="{D300B680-4920-456B-94E7-EB6DEF2EAF04}" type="slidenum">
              <a:rPr lang="en-IN" smtClean="0"/>
              <a:t>25</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47885" y="203605"/>
            <a:ext cx="3997049" cy="1500100"/>
          </a:xfrm>
          <a:prstGeom prst="rect">
            <a:avLst/>
          </a:prstGeom>
        </p:spPr>
      </p:pic>
      <p:cxnSp>
        <p:nvCxnSpPr>
          <p:cNvPr id="30" name="Straight Arrow Connector 29">
            <a:extLst>
              <a:ext uri="{FF2B5EF4-FFF2-40B4-BE49-F238E27FC236}">
                <a16:creationId xmlns:a16="http://schemas.microsoft.com/office/drawing/2014/main" id="{8C7169ED-AF7B-482B-8049-B9A4EDAFB67A}"/>
              </a:ext>
            </a:extLst>
          </p:cNvPr>
          <p:cNvCxnSpPr>
            <a:cxnSpLocks/>
          </p:cNvCxnSpPr>
          <p:nvPr/>
        </p:nvCxnSpPr>
        <p:spPr>
          <a:xfrm flipH="1">
            <a:off x="7510272" y="1855678"/>
            <a:ext cx="2120" cy="143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2E8A625C-D426-4874-843D-146A2DADE4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3440" y="1505243"/>
            <a:ext cx="10288172" cy="5257506"/>
          </a:xfrm>
          <a:prstGeom prst="rect">
            <a:avLst/>
          </a:prstGeom>
        </p:spPr>
      </p:pic>
    </p:spTree>
    <p:extLst>
      <p:ext uri="{BB962C8B-B14F-4D97-AF65-F5344CB8AC3E}">
        <p14:creationId xmlns:p14="http://schemas.microsoft.com/office/powerpoint/2010/main" val="24761635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a:xfrm>
            <a:off x="853440" y="329185"/>
            <a:ext cx="10500360" cy="1361504"/>
          </a:xfrm>
        </p:spPr>
        <p:txBody>
          <a:bodyPr/>
          <a:lstStyle/>
          <a:p>
            <a:r>
              <a:rPr lang="en-IN" dirty="0">
                <a:latin typeface="Arial" panose="020B0604020202020204" pitchFamily="34" charset="0"/>
                <a:cs typeface="Arial" panose="020B0604020202020204" pitchFamily="34" charset="0"/>
              </a:rPr>
              <a:t>IOT Market</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53440" y="1707644"/>
            <a:ext cx="10500360" cy="4469319"/>
          </a:xfrm>
        </p:spPr>
        <p:txBody>
          <a:bodyPr>
            <a:normAutofit/>
          </a:bodyPr>
          <a:lstStyle/>
          <a:p>
            <a:pPr marL="0" indent="0">
              <a:buNone/>
            </a:pPr>
            <a:r>
              <a:rPr lang="en-IN" b="1" dirty="0"/>
              <a:t>IHS forecasts that the IoT market will grow from an installed base of 15.4 billion devices in 2015 to 30.7 billion devices in 2020 and 75.4 billion in 2025</a:t>
            </a:r>
          </a:p>
          <a:p>
            <a:pPr marL="0" indent="0">
              <a:buNone/>
            </a:pPr>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pPr marL="0" indent="0">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a:xfrm>
            <a:off x="4044562" y="6346450"/>
            <a:ext cx="4108837" cy="375025"/>
          </a:xfrm>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a:xfrm>
            <a:off x="8614576" y="6346450"/>
            <a:ext cx="2739224" cy="375025"/>
          </a:xfrm>
        </p:spPr>
        <p:txBody>
          <a:bodyPr/>
          <a:lstStyle/>
          <a:p>
            <a:fld id="{D300B680-4920-456B-94E7-EB6DEF2EAF04}" type="slidenum">
              <a:rPr lang="en-IN" smtClean="0"/>
              <a:t>26</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47885" y="203605"/>
            <a:ext cx="3997049" cy="1500100"/>
          </a:xfrm>
          <a:prstGeom prst="rect">
            <a:avLst/>
          </a:prstGeom>
        </p:spPr>
      </p:pic>
      <p:cxnSp>
        <p:nvCxnSpPr>
          <p:cNvPr id="30" name="Straight Arrow Connector 29">
            <a:extLst>
              <a:ext uri="{FF2B5EF4-FFF2-40B4-BE49-F238E27FC236}">
                <a16:creationId xmlns:a16="http://schemas.microsoft.com/office/drawing/2014/main" id="{8C7169ED-AF7B-482B-8049-B9A4EDAFB67A}"/>
              </a:ext>
            </a:extLst>
          </p:cNvPr>
          <p:cNvCxnSpPr>
            <a:cxnSpLocks/>
          </p:cNvCxnSpPr>
          <p:nvPr/>
        </p:nvCxnSpPr>
        <p:spPr>
          <a:xfrm flipH="1">
            <a:off x="7510272" y="1855678"/>
            <a:ext cx="2120" cy="143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DC8756CA-D2FB-4568-A540-3E4521319C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3440" y="2855052"/>
            <a:ext cx="10239608" cy="4002948"/>
          </a:xfrm>
          <a:prstGeom prst="rect">
            <a:avLst/>
          </a:prstGeom>
        </p:spPr>
      </p:pic>
    </p:spTree>
    <p:extLst>
      <p:ext uri="{BB962C8B-B14F-4D97-AF65-F5344CB8AC3E}">
        <p14:creationId xmlns:p14="http://schemas.microsoft.com/office/powerpoint/2010/main" val="20467858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a:xfrm>
            <a:off x="853440" y="329185"/>
            <a:ext cx="10500360" cy="1361504"/>
          </a:xfrm>
        </p:spPr>
        <p:txBody>
          <a:bodyPr/>
          <a:lstStyle/>
          <a:p>
            <a:r>
              <a:rPr lang="en-IN" dirty="0">
                <a:latin typeface="Arial" panose="020B0604020202020204" pitchFamily="34" charset="0"/>
                <a:cs typeface="Arial" panose="020B0604020202020204" pitchFamily="34" charset="0"/>
              </a:rPr>
              <a:t>Sensors &amp; Actuators</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53440" y="1707644"/>
            <a:ext cx="10500360" cy="4469319"/>
          </a:xfrm>
        </p:spPr>
        <p:txBody>
          <a:bodyPr>
            <a:normAutofit fontScale="25000" lnSpcReduction="20000"/>
          </a:bodyPr>
          <a:lstStyle/>
          <a:p>
            <a:pPr marL="0" indent="0">
              <a:buNone/>
            </a:pPr>
            <a:endParaRPr lang="en-IN" sz="4800" dirty="0">
              <a:latin typeface="Arial" panose="020B0604020202020204" pitchFamily="34" charset="0"/>
              <a:cs typeface="Arial" panose="020B0604020202020204" pitchFamily="34" charset="0"/>
            </a:endParaRPr>
          </a:p>
          <a:p>
            <a:r>
              <a:rPr lang="en-IN" sz="5600" dirty="0">
                <a:latin typeface="Arial" panose="020B0604020202020204" pitchFamily="34" charset="0"/>
                <a:cs typeface="Arial" panose="020B0604020202020204" pitchFamily="34" charset="0"/>
              </a:rPr>
              <a:t>Sensors have been in existence since the beginning of civilization (Viking Compass)</a:t>
            </a:r>
          </a:p>
          <a:p>
            <a:r>
              <a:rPr lang="en-IN" sz="5600" dirty="0">
                <a:latin typeface="Arial" panose="020B0604020202020204" pitchFamily="34" charset="0"/>
                <a:cs typeface="Arial" panose="020B0604020202020204" pitchFamily="34" charset="0"/>
              </a:rPr>
              <a:t> With the advent of technology new age sensors started sensing like human beings.</a:t>
            </a:r>
          </a:p>
          <a:p>
            <a:r>
              <a:rPr lang="en-IN" sz="5600" dirty="0">
                <a:latin typeface="Arial" panose="020B0604020202020204" pitchFamily="34" charset="0"/>
                <a:cs typeface="Arial" panose="020B0604020202020204" pitchFamily="34" charset="0"/>
              </a:rPr>
              <a:t>A sensor is a device that detects and responds to some type of input from the physical environment</a:t>
            </a:r>
          </a:p>
          <a:p>
            <a:r>
              <a:rPr lang="en-IN" sz="5600" dirty="0">
                <a:latin typeface="Arial" panose="020B0604020202020204" pitchFamily="34" charset="0"/>
                <a:cs typeface="Arial" panose="020B0604020202020204" pitchFamily="34" charset="0"/>
              </a:rPr>
              <a:t>Output is generally a signal that is converted to human readable display at the sensor location or transmitted electronically over a network for further processing</a:t>
            </a:r>
          </a:p>
          <a:p>
            <a:r>
              <a:rPr lang="en-IN" sz="5600" dirty="0">
                <a:latin typeface="Arial" panose="020B0604020202020204" pitchFamily="34" charset="0"/>
                <a:cs typeface="Arial" panose="020B0604020202020204" pitchFamily="34" charset="0"/>
              </a:rPr>
              <a:t>Sensors in Android mobile  phones</a:t>
            </a:r>
          </a:p>
          <a:p>
            <a:pPr lvl="1"/>
            <a:r>
              <a:rPr lang="en-IN" sz="5600" dirty="0">
                <a:latin typeface="Arial" panose="020B0604020202020204" pitchFamily="34" charset="0"/>
                <a:cs typeface="Arial" panose="020B0604020202020204" pitchFamily="34" charset="0"/>
              </a:rPr>
              <a:t>Motion sensors – </a:t>
            </a:r>
            <a:r>
              <a:rPr lang="en-IN" sz="5600" dirty="0" err="1">
                <a:latin typeface="Arial" panose="020B0604020202020204" pitchFamily="34" charset="0"/>
                <a:cs typeface="Arial" panose="020B0604020202020204" pitchFamily="34" charset="0"/>
              </a:rPr>
              <a:t>Accelerometer,gravity</a:t>
            </a:r>
            <a:r>
              <a:rPr lang="en-IN" sz="5600" dirty="0">
                <a:latin typeface="Arial" panose="020B0604020202020204" pitchFamily="34" charset="0"/>
                <a:cs typeface="Arial" panose="020B0604020202020204" pitchFamily="34" charset="0"/>
              </a:rPr>
              <a:t> </a:t>
            </a:r>
            <a:r>
              <a:rPr lang="en-IN" sz="5600" dirty="0" err="1">
                <a:latin typeface="Arial" panose="020B0604020202020204" pitchFamily="34" charset="0"/>
                <a:cs typeface="Arial" panose="020B0604020202020204" pitchFamily="34" charset="0"/>
              </a:rPr>
              <a:t>sensors,gyroscopes,rotational</a:t>
            </a:r>
            <a:r>
              <a:rPr lang="en-IN" sz="5600" dirty="0">
                <a:latin typeface="Arial" panose="020B0604020202020204" pitchFamily="34" charset="0"/>
                <a:cs typeface="Arial" panose="020B0604020202020204" pitchFamily="34" charset="0"/>
              </a:rPr>
              <a:t> vector sensors</a:t>
            </a:r>
          </a:p>
          <a:p>
            <a:pPr lvl="1"/>
            <a:r>
              <a:rPr lang="en-IN" sz="5600" dirty="0">
                <a:latin typeface="Arial" panose="020B0604020202020204" pitchFamily="34" charset="0"/>
                <a:cs typeface="Arial" panose="020B0604020202020204" pitchFamily="34" charset="0"/>
              </a:rPr>
              <a:t>Environmental sensors – </a:t>
            </a:r>
            <a:r>
              <a:rPr lang="en-IN" sz="5600" dirty="0" err="1">
                <a:latin typeface="Arial" panose="020B0604020202020204" pitchFamily="34" charset="0"/>
                <a:cs typeface="Arial" panose="020B0604020202020204" pitchFamily="34" charset="0"/>
              </a:rPr>
              <a:t>temperature,pressure,illumination</a:t>
            </a:r>
            <a:r>
              <a:rPr lang="en-IN" sz="5600" dirty="0">
                <a:latin typeface="Arial" panose="020B0604020202020204" pitchFamily="34" charset="0"/>
                <a:cs typeface="Arial" panose="020B0604020202020204" pitchFamily="34" charset="0"/>
              </a:rPr>
              <a:t> and humidity</a:t>
            </a:r>
          </a:p>
          <a:p>
            <a:pPr lvl="1"/>
            <a:r>
              <a:rPr lang="en-IN" sz="5600" dirty="0">
                <a:latin typeface="Arial" panose="020B0604020202020204" pitchFamily="34" charset="0"/>
                <a:cs typeface="Arial" panose="020B0604020202020204" pitchFamily="34" charset="0"/>
              </a:rPr>
              <a:t>Position sensors – orientation sensor and magnetometers</a:t>
            </a:r>
          </a:p>
          <a:p>
            <a:r>
              <a:rPr lang="en-IN" sz="5600" dirty="0">
                <a:latin typeface="Arial" panose="020B0604020202020204" pitchFamily="34" charset="0"/>
                <a:cs typeface="Arial" panose="020B0604020202020204" pitchFamily="34" charset="0"/>
              </a:rPr>
              <a:t>APP- </a:t>
            </a:r>
            <a:r>
              <a:rPr lang="en-IN" sz="6400" b="1" i="1" dirty="0">
                <a:latin typeface="Arial" panose="020B0604020202020204" pitchFamily="34" charset="0"/>
                <a:cs typeface="Arial" panose="020B0604020202020204" pitchFamily="34" charset="0"/>
              </a:rPr>
              <a:t>Sensor Box for Android</a:t>
            </a:r>
            <a:r>
              <a:rPr lang="en-IN" sz="5600" dirty="0">
                <a:latin typeface="Arial" panose="020B0604020202020204" pitchFamily="34" charset="0"/>
                <a:cs typeface="Arial" panose="020B0604020202020204" pitchFamily="34" charset="0"/>
              </a:rPr>
              <a:t>. Sensors </a:t>
            </a:r>
            <a:r>
              <a:rPr lang="en-IN" sz="5600" dirty="0">
                <a:latin typeface="Arial" panose="020B0604020202020204" pitchFamily="34" charset="0"/>
                <a:cs typeface="Arial" panose="020B0604020202020204" pitchFamily="34" charset="0"/>
                <a:hlinkClick r:id="rId2"/>
              </a:rPr>
              <a:t>https://developer.android.com/guide/topics/sensors/sensors_overview.html</a:t>
            </a:r>
            <a:endParaRPr lang="en-IN" sz="5600" dirty="0">
              <a:latin typeface="Arial" panose="020B0604020202020204" pitchFamily="34" charset="0"/>
              <a:cs typeface="Arial" panose="020B0604020202020204" pitchFamily="34" charset="0"/>
            </a:endParaRPr>
          </a:p>
          <a:p>
            <a:r>
              <a:rPr lang="en-IN" sz="5600" dirty="0">
                <a:latin typeface="Arial" panose="020B0604020202020204" pitchFamily="34" charset="0"/>
                <a:cs typeface="Arial" panose="020B0604020202020204" pitchFamily="34" charset="0"/>
              </a:rPr>
              <a:t>iPhone – NFC for autopay</a:t>
            </a:r>
          </a:p>
          <a:p>
            <a:r>
              <a:rPr lang="en-IN" sz="5600" dirty="0">
                <a:latin typeface="Arial" panose="020B0604020202020204" pitchFamily="34" charset="0"/>
                <a:cs typeface="Arial" panose="020B0604020202020204" pitchFamily="34" charset="0"/>
              </a:rPr>
              <a:t>RFID – Radio Frequency Identification uses electro magnetic field to automatically identify and track objects attached to objects. Tags could be active or passive (read only).Exitor.300 MHz to 3 GHz</a:t>
            </a:r>
          </a:p>
          <a:p>
            <a:r>
              <a:rPr lang="en-IN" sz="5600" dirty="0">
                <a:latin typeface="Arial" panose="020B0604020202020204" pitchFamily="34" charset="0"/>
                <a:cs typeface="Arial" panose="020B0604020202020204" pitchFamily="34" charset="0"/>
              </a:rPr>
              <a:t>Usage – Access </a:t>
            </a:r>
            <a:r>
              <a:rPr lang="en-IN" sz="5600" dirty="0" err="1">
                <a:latin typeface="Arial" panose="020B0604020202020204" pitchFamily="34" charset="0"/>
                <a:cs typeface="Arial" panose="020B0604020202020204" pitchFamily="34" charset="0"/>
              </a:rPr>
              <a:t>management,tracking</a:t>
            </a:r>
            <a:r>
              <a:rPr lang="en-IN" sz="5600" dirty="0">
                <a:latin typeface="Arial" panose="020B0604020202020204" pitchFamily="34" charset="0"/>
                <a:cs typeface="Arial" panose="020B0604020202020204" pitchFamily="34" charset="0"/>
              </a:rPr>
              <a:t> of </a:t>
            </a:r>
            <a:r>
              <a:rPr lang="en-IN" sz="5600" dirty="0" err="1">
                <a:latin typeface="Arial" panose="020B0604020202020204" pitchFamily="34" charset="0"/>
                <a:cs typeface="Arial" panose="020B0604020202020204" pitchFamily="34" charset="0"/>
              </a:rPr>
              <a:t>goods,tracking</a:t>
            </a:r>
            <a:r>
              <a:rPr lang="en-IN" sz="5600" dirty="0">
                <a:latin typeface="Arial" panose="020B0604020202020204" pitchFamily="34" charset="0"/>
                <a:cs typeface="Arial" panose="020B0604020202020204" pitchFamily="34" charset="0"/>
              </a:rPr>
              <a:t> of </a:t>
            </a:r>
            <a:r>
              <a:rPr lang="en-IN" sz="5600" dirty="0" err="1">
                <a:latin typeface="Arial" panose="020B0604020202020204" pitchFamily="34" charset="0"/>
                <a:cs typeface="Arial" panose="020B0604020202020204" pitchFamily="34" charset="0"/>
              </a:rPr>
              <a:t>animals,toll</a:t>
            </a:r>
            <a:r>
              <a:rPr lang="en-IN" sz="5600" dirty="0">
                <a:latin typeface="Arial" panose="020B0604020202020204" pitchFamily="34" charset="0"/>
                <a:cs typeface="Arial" panose="020B0604020202020204" pitchFamily="34" charset="0"/>
              </a:rPr>
              <a:t> collection, contact less </a:t>
            </a:r>
            <a:r>
              <a:rPr lang="en-IN" sz="5600" dirty="0" err="1">
                <a:latin typeface="Arial" panose="020B0604020202020204" pitchFamily="34" charset="0"/>
                <a:cs typeface="Arial" panose="020B0604020202020204" pitchFamily="34" charset="0"/>
              </a:rPr>
              <a:t>payment,airport</a:t>
            </a:r>
            <a:r>
              <a:rPr lang="en-IN" sz="5600" dirty="0">
                <a:latin typeface="Arial" panose="020B0604020202020204" pitchFamily="34" charset="0"/>
                <a:cs typeface="Arial" panose="020B0604020202020204" pitchFamily="34" charset="0"/>
              </a:rPr>
              <a:t> baggage </a:t>
            </a:r>
            <a:r>
              <a:rPr lang="en-IN" sz="5600" dirty="0" err="1">
                <a:latin typeface="Arial" panose="020B0604020202020204" pitchFamily="34" charset="0"/>
                <a:cs typeface="Arial" panose="020B0604020202020204" pitchFamily="34" charset="0"/>
              </a:rPr>
              <a:t>tracking,inventory</a:t>
            </a:r>
            <a:r>
              <a:rPr lang="en-IN" sz="5600" dirty="0">
                <a:latin typeface="Arial" panose="020B0604020202020204" pitchFamily="34" charset="0"/>
                <a:cs typeface="Arial" panose="020B0604020202020204" pitchFamily="34" charset="0"/>
              </a:rPr>
              <a:t> management</a:t>
            </a:r>
          </a:p>
          <a:p>
            <a:r>
              <a:rPr lang="en-IN" sz="5600" dirty="0">
                <a:latin typeface="Arial" panose="020B0604020202020204" pitchFamily="34" charset="0"/>
                <a:cs typeface="Arial" panose="020B0604020202020204" pitchFamily="34" charset="0"/>
              </a:rPr>
              <a:t>BLE Beacon (Blue tooth low energy) engage with end users via mobile app for ex </a:t>
            </a:r>
            <a:r>
              <a:rPr lang="en-IN" sz="5600" dirty="0" err="1">
                <a:latin typeface="Arial" panose="020B0604020202020204" pitchFamily="34" charset="0"/>
                <a:cs typeface="Arial" panose="020B0604020202020204" pitchFamily="34" charset="0"/>
              </a:rPr>
              <a:t>shopping,museums,Refreshment</a:t>
            </a:r>
            <a:r>
              <a:rPr lang="en-IN" sz="5600" dirty="0">
                <a:latin typeface="Arial" panose="020B0604020202020204" pitchFamily="34" charset="0"/>
                <a:cs typeface="Arial" panose="020B0604020202020204" pitchFamily="34" charset="0"/>
              </a:rPr>
              <a:t>, at </a:t>
            </a:r>
            <a:r>
              <a:rPr lang="en-IN" sz="5600" dirty="0" err="1">
                <a:latin typeface="Arial" panose="020B0604020202020204" pitchFamily="34" charset="0"/>
                <a:cs typeface="Arial" panose="020B0604020202020204" pitchFamily="34" charset="0"/>
              </a:rPr>
              <a:t>stadium,home</a:t>
            </a:r>
            <a:r>
              <a:rPr lang="en-IN" sz="5600" dirty="0">
                <a:latin typeface="Arial" panose="020B0604020202020204" pitchFamily="34" charset="0"/>
                <a:cs typeface="Arial" panose="020B0604020202020204" pitchFamily="34" charset="0"/>
              </a:rPr>
              <a:t> automation </a:t>
            </a:r>
            <a:r>
              <a:rPr lang="en-IN" sz="5600" dirty="0" err="1">
                <a:latin typeface="Arial" panose="020B0604020202020204" pitchFamily="34" charset="0"/>
                <a:cs typeface="Arial" panose="020B0604020202020204" pitchFamily="34" charset="0"/>
              </a:rPr>
              <a:t>Transferes</a:t>
            </a:r>
            <a:r>
              <a:rPr lang="en-IN" sz="5600" dirty="0">
                <a:latin typeface="Arial" panose="020B0604020202020204" pitchFamily="34" charset="0"/>
                <a:cs typeface="Arial" panose="020B0604020202020204" pitchFamily="34" charset="0"/>
              </a:rPr>
              <a:t> unique identification. 2.4 GHz</a:t>
            </a:r>
          </a:p>
          <a:p>
            <a:r>
              <a:rPr lang="en-IN" sz="5600" dirty="0">
                <a:latin typeface="Arial" panose="020B0604020202020204" pitchFamily="34" charset="0"/>
                <a:cs typeface="Arial" panose="020B0604020202020204" pitchFamily="34" charset="0"/>
              </a:rPr>
              <a:t>NFC (Near Field Communication) typically used for cashless payment Apple </a:t>
            </a:r>
            <a:r>
              <a:rPr lang="en-IN" sz="5600" dirty="0" err="1">
                <a:latin typeface="Arial" panose="020B0604020202020204" pitchFamily="34" charset="0"/>
                <a:cs typeface="Arial" panose="020B0604020202020204" pitchFamily="34" charset="0"/>
              </a:rPr>
              <a:t>Pay,Android</a:t>
            </a:r>
            <a:r>
              <a:rPr lang="en-IN" sz="5600" dirty="0">
                <a:latin typeface="Arial" panose="020B0604020202020204" pitchFamily="34" charset="0"/>
                <a:cs typeface="Arial" panose="020B0604020202020204" pitchFamily="34" charset="0"/>
              </a:rPr>
              <a:t> </a:t>
            </a:r>
            <a:r>
              <a:rPr lang="en-IN" sz="5600" dirty="0" err="1">
                <a:latin typeface="Arial" panose="020B0604020202020204" pitchFamily="34" charset="0"/>
                <a:cs typeface="Arial" panose="020B0604020202020204" pitchFamily="34" charset="0"/>
              </a:rPr>
              <a:t>pay,Google</a:t>
            </a:r>
            <a:r>
              <a:rPr lang="en-IN" sz="5600" dirty="0">
                <a:latin typeface="Arial" panose="020B0604020202020204" pitchFamily="34" charset="0"/>
                <a:cs typeface="Arial" panose="020B0604020202020204" pitchFamily="34" charset="0"/>
              </a:rPr>
              <a:t> wallet (10 </a:t>
            </a:r>
            <a:r>
              <a:rPr lang="en-IN" sz="5600" dirty="0" err="1">
                <a:latin typeface="Arial" panose="020B0604020202020204" pitchFamily="34" charset="0"/>
                <a:cs typeface="Arial" panose="020B0604020202020204" pitchFamily="34" charset="0"/>
              </a:rPr>
              <a:t>cms,read</a:t>
            </a:r>
            <a:r>
              <a:rPr lang="en-IN" sz="5600" dirty="0">
                <a:latin typeface="Arial" panose="020B0604020202020204" pitchFamily="34" charset="0"/>
                <a:cs typeface="Arial" panose="020B0604020202020204" pitchFamily="34" charset="0"/>
              </a:rPr>
              <a:t> and write). Pair devices. 13.56 </a:t>
            </a:r>
            <a:r>
              <a:rPr lang="en-IN" sz="5600" dirty="0" err="1">
                <a:latin typeface="Arial" panose="020B0604020202020204" pitchFamily="34" charset="0"/>
                <a:cs typeface="Arial" panose="020B0604020202020204" pitchFamily="34" charset="0"/>
              </a:rPr>
              <a:t>MHz.</a:t>
            </a:r>
            <a:r>
              <a:rPr lang="en-IN" sz="5600" dirty="0">
                <a:latin typeface="Arial" panose="020B0604020202020204" pitchFamily="34" charset="0"/>
                <a:cs typeface="Arial" panose="020B0604020202020204" pitchFamily="34" charset="0"/>
              </a:rPr>
              <a:t> </a:t>
            </a:r>
            <a:r>
              <a:rPr lang="en-IN" sz="5600" dirty="0" err="1">
                <a:latin typeface="Arial" panose="020B0604020202020204" pitchFamily="34" charset="0"/>
                <a:cs typeface="Arial" panose="020B0604020202020204" pitchFamily="34" charset="0"/>
              </a:rPr>
              <a:t>Badge.Restaurant</a:t>
            </a:r>
            <a:r>
              <a:rPr lang="en-IN" sz="5600" dirty="0">
                <a:latin typeface="Arial" panose="020B0604020202020204" pitchFamily="34" charset="0"/>
                <a:cs typeface="Arial" panose="020B0604020202020204" pitchFamily="34" charset="0"/>
              </a:rPr>
              <a:t> </a:t>
            </a:r>
            <a:r>
              <a:rPr lang="en-IN" sz="5600" dirty="0" err="1">
                <a:latin typeface="Arial" panose="020B0604020202020204" pitchFamily="34" charset="0"/>
                <a:cs typeface="Arial" panose="020B0604020202020204" pitchFamily="34" charset="0"/>
              </a:rPr>
              <a:t>menu,Feedback</a:t>
            </a:r>
            <a:r>
              <a:rPr lang="en-IN" sz="5600" dirty="0">
                <a:latin typeface="Arial" panose="020B0604020202020204" pitchFamily="34" charset="0"/>
                <a:cs typeface="Arial" panose="020B0604020202020204" pitchFamily="34" charset="0"/>
              </a:rPr>
              <a:t> form. 70 </a:t>
            </a:r>
            <a:r>
              <a:rPr lang="en-IN" sz="5600" dirty="0" err="1">
                <a:latin typeface="Arial" panose="020B0604020202020204" pitchFamily="34" charset="0"/>
                <a:cs typeface="Arial" panose="020B0604020202020204" pitchFamily="34" charset="0"/>
              </a:rPr>
              <a:t>mtr</a:t>
            </a:r>
            <a:endParaRPr lang="en-IN" sz="5600"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pPr marL="0" indent="0">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a:xfrm>
            <a:off x="4044562" y="6346450"/>
            <a:ext cx="4108837" cy="375025"/>
          </a:xfrm>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a:xfrm>
            <a:off x="8614576" y="6346450"/>
            <a:ext cx="2739224" cy="375025"/>
          </a:xfrm>
        </p:spPr>
        <p:txBody>
          <a:bodyPr/>
          <a:lstStyle/>
          <a:p>
            <a:fld id="{D300B680-4920-456B-94E7-EB6DEF2EAF04}" type="slidenum">
              <a:rPr lang="en-IN" smtClean="0"/>
              <a:t>27</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47885" y="203605"/>
            <a:ext cx="3997049" cy="1500100"/>
          </a:xfrm>
          <a:prstGeom prst="rect">
            <a:avLst/>
          </a:prstGeom>
        </p:spPr>
      </p:pic>
      <p:cxnSp>
        <p:nvCxnSpPr>
          <p:cNvPr id="30" name="Straight Arrow Connector 29">
            <a:extLst>
              <a:ext uri="{FF2B5EF4-FFF2-40B4-BE49-F238E27FC236}">
                <a16:creationId xmlns:a16="http://schemas.microsoft.com/office/drawing/2014/main" id="{8C7169ED-AF7B-482B-8049-B9A4EDAFB67A}"/>
              </a:ext>
            </a:extLst>
          </p:cNvPr>
          <p:cNvCxnSpPr>
            <a:cxnSpLocks/>
          </p:cNvCxnSpPr>
          <p:nvPr/>
        </p:nvCxnSpPr>
        <p:spPr>
          <a:xfrm flipH="1">
            <a:off x="7510272" y="1855678"/>
            <a:ext cx="2120" cy="143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06141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a:xfrm>
            <a:off x="853440" y="329185"/>
            <a:ext cx="10500360" cy="1361504"/>
          </a:xfrm>
        </p:spPr>
        <p:txBody>
          <a:bodyPr/>
          <a:lstStyle/>
          <a:p>
            <a:r>
              <a:rPr lang="en-IN" dirty="0">
                <a:latin typeface="Arial" panose="020B0604020202020204" pitchFamily="34" charset="0"/>
                <a:cs typeface="Arial" panose="020B0604020202020204" pitchFamily="34" charset="0"/>
              </a:rPr>
              <a:t>Sensors</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53440" y="1707644"/>
            <a:ext cx="10500360" cy="4469319"/>
          </a:xfrm>
        </p:spPr>
        <p:txBody>
          <a:bodyPr>
            <a:normAutofit fontScale="25000" lnSpcReduction="20000"/>
          </a:bodyPr>
          <a:lstStyle/>
          <a:p>
            <a:pPr marL="0" indent="0">
              <a:buNone/>
            </a:pPr>
            <a:r>
              <a:rPr lang="en-IN" sz="11200" dirty="0">
                <a:latin typeface="Arial" panose="020B0604020202020204" pitchFamily="34" charset="0"/>
                <a:cs typeface="Arial" panose="020B0604020202020204" pitchFamily="34" charset="0"/>
              </a:rPr>
              <a:t>Sensors</a:t>
            </a:r>
          </a:p>
          <a:p>
            <a:r>
              <a:rPr lang="en-IN" sz="7200" dirty="0">
                <a:latin typeface="Arial" panose="020B0604020202020204" pitchFamily="34" charset="0"/>
                <a:cs typeface="Arial" panose="020B0604020202020204" pitchFamily="34" charset="0"/>
              </a:rPr>
              <a:t>Acoustic/Sound/Vibration</a:t>
            </a:r>
          </a:p>
          <a:p>
            <a:r>
              <a:rPr lang="en-IN" sz="7200" dirty="0">
                <a:latin typeface="Arial" panose="020B0604020202020204" pitchFamily="34" charset="0"/>
                <a:cs typeface="Arial" panose="020B0604020202020204" pitchFamily="34" charset="0"/>
              </a:rPr>
              <a:t>Position/Presence/Proximity</a:t>
            </a:r>
          </a:p>
          <a:p>
            <a:r>
              <a:rPr lang="en-IN" sz="7200" dirty="0">
                <a:latin typeface="Arial" panose="020B0604020202020204" pitchFamily="34" charset="0"/>
                <a:cs typeface="Arial" panose="020B0604020202020204" pitchFamily="34" charset="0"/>
              </a:rPr>
              <a:t>Motion/Velocity/Displacement</a:t>
            </a:r>
          </a:p>
          <a:p>
            <a:r>
              <a:rPr lang="en-IN" sz="7200" dirty="0">
                <a:latin typeface="Arial" panose="020B0604020202020204" pitchFamily="34" charset="0"/>
                <a:cs typeface="Arial" panose="020B0604020202020204" pitchFamily="34" charset="0"/>
              </a:rPr>
              <a:t>Temperature</a:t>
            </a:r>
          </a:p>
          <a:p>
            <a:r>
              <a:rPr lang="en-IN" sz="7200" dirty="0">
                <a:latin typeface="Arial" panose="020B0604020202020204" pitchFamily="34" charset="0"/>
                <a:cs typeface="Arial" panose="020B0604020202020204" pitchFamily="34" charset="0"/>
              </a:rPr>
              <a:t>Humidity/Moisture</a:t>
            </a:r>
          </a:p>
          <a:p>
            <a:r>
              <a:rPr lang="en-IN" sz="7200" dirty="0">
                <a:latin typeface="Arial" panose="020B0604020202020204" pitchFamily="34" charset="0"/>
                <a:cs typeface="Arial" panose="020B0604020202020204" pitchFamily="34" charset="0"/>
              </a:rPr>
              <a:t>Chemical/Gas</a:t>
            </a:r>
          </a:p>
          <a:p>
            <a:r>
              <a:rPr lang="en-IN" sz="7200" dirty="0">
                <a:latin typeface="Arial" panose="020B0604020202020204" pitchFamily="34" charset="0"/>
                <a:cs typeface="Arial" panose="020B0604020202020204" pitchFamily="34" charset="0"/>
              </a:rPr>
              <a:t>Flow</a:t>
            </a:r>
          </a:p>
          <a:p>
            <a:r>
              <a:rPr lang="en-IN" sz="7200" dirty="0">
                <a:latin typeface="Arial" panose="020B0604020202020204" pitchFamily="34" charset="0"/>
                <a:cs typeface="Arial" panose="020B0604020202020204" pitchFamily="34" charset="0"/>
              </a:rPr>
              <a:t>Force/Load/Torque/Pressure</a:t>
            </a:r>
          </a:p>
          <a:p>
            <a:r>
              <a:rPr lang="en-IN" sz="7200" dirty="0">
                <a:latin typeface="Arial" panose="020B0604020202020204" pitchFamily="34" charset="0"/>
                <a:cs typeface="Arial" panose="020B0604020202020204" pitchFamily="34" charset="0"/>
              </a:rPr>
              <a:t>Leaks/Levels</a:t>
            </a:r>
          </a:p>
          <a:p>
            <a:r>
              <a:rPr lang="en-IN" sz="7200" dirty="0">
                <a:latin typeface="Arial" panose="020B0604020202020204" pitchFamily="34" charset="0"/>
                <a:cs typeface="Arial" panose="020B0604020202020204" pitchFamily="34" charset="0"/>
              </a:rPr>
              <a:t>Electric/Magnetic</a:t>
            </a:r>
          </a:p>
          <a:p>
            <a:r>
              <a:rPr lang="en-IN" sz="7200" dirty="0">
                <a:latin typeface="Arial" panose="020B0604020202020204" pitchFamily="34" charset="0"/>
                <a:cs typeface="Arial" panose="020B0604020202020204" pitchFamily="34" charset="0"/>
              </a:rPr>
              <a:t>Acceleration/Tilt/Light</a:t>
            </a:r>
          </a:p>
          <a:p>
            <a:pPr marL="0" indent="0">
              <a:buNone/>
            </a:pPr>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pPr marL="0" indent="0">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a:xfrm>
            <a:off x="4044562" y="6346450"/>
            <a:ext cx="4108837" cy="375025"/>
          </a:xfrm>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a:xfrm>
            <a:off x="8614576" y="6346450"/>
            <a:ext cx="2739224" cy="375025"/>
          </a:xfrm>
        </p:spPr>
        <p:txBody>
          <a:bodyPr/>
          <a:lstStyle/>
          <a:p>
            <a:fld id="{D300B680-4920-456B-94E7-EB6DEF2EAF04}" type="slidenum">
              <a:rPr lang="en-IN" smtClean="0"/>
              <a:t>28</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47885" y="203605"/>
            <a:ext cx="3997049" cy="1500100"/>
          </a:xfrm>
          <a:prstGeom prst="rect">
            <a:avLst/>
          </a:prstGeom>
        </p:spPr>
      </p:pic>
      <p:cxnSp>
        <p:nvCxnSpPr>
          <p:cNvPr id="30" name="Straight Arrow Connector 29">
            <a:extLst>
              <a:ext uri="{FF2B5EF4-FFF2-40B4-BE49-F238E27FC236}">
                <a16:creationId xmlns:a16="http://schemas.microsoft.com/office/drawing/2014/main" id="{8C7169ED-AF7B-482B-8049-B9A4EDAFB67A}"/>
              </a:ext>
            </a:extLst>
          </p:cNvPr>
          <p:cNvCxnSpPr>
            <a:cxnSpLocks/>
          </p:cNvCxnSpPr>
          <p:nvPr/>
        </p:nvCxnSpPr>
        <p:spPr>
          <a:xfrm flipH="1">
            <a:off x="7510272" y="1855678"/>
            <a:ext cx="2120" cy="143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028193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a:xfrm>
            <a:off x="853440" y="329185"/>
            <a:ext cx="10500360" cy="1361504"/>
          </a:xfrm>
        </p:spPr>
        <p:txBody>
          <a:bodyPr/>
          <a:lstStyle/>
          <a:p>
            <a:r>
              <a:rPr lang="en-IN" dirty="0">
                <a:latin typeface="Arial" panose="020B0604020202020204" pitchFamily="34" charset="0"/>
                <a:cs typeface="Arial" panose="020B0604020202020204" pitchFamily="34" charset="0"/>
              </a:rPr>
              <a:t>Sensors - Examples</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53440" y="1707644"/>
            <a:ext cx="10500360" cy="4469319"/>
          </a:xfrm>
        </p:spPr>
        <p:txBody>
          <a:bodyPr>
            <a:normAutofit/>
          </a:bodyPr>
          <a:lstStyle/>
          <a:p>
            <a:pPr marL="0" indent="0">
              <a:buNone/>
            </a:pPr>
            <a:endParaRPr lang="en-IN" dirty="0">
              <a:latin typeface="Arial" panose="020B0604020202020204" pitchFamily="34" charset="0"/>
              <a:cs typeface="Arial" panose="020B0604020202020204" pitchFamily="34" charset="0"/>
            </a:endParaRPr>
          </a:p>
          <a:p>
            <a:pPr marL="0" indent="0">
              <a:buNone/>
            </a:pPr>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pPr marL="0" indent="0">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a:xfrm>
            <a:off x="4044562" y="6346450"/>
            <a:ext cx="4108837" cy="375025"/>
          </a:xfrm>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a:xfrm>
            <a:off x="8614576" y="6346450"/>
            <a:ext cx="2739224" cy="375025"/>
          </a:xfrm>
        </p:spPr>
        <p:txBody>
          <a:bodyPr/>
          <a:lstStyle/>
          <a:p>
            <a:fld id="{D300B680-4920-456B-94E7-EB6DEF2EAF04}" type="slidenum">
              <a:rPr lang="en-IN" smtClean="0"/>
              <a:t>29</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47885" y="203605"/>
            <a:ext cx="3997049" cy="1500100"/>
          </a:xfrm>
          <a:prstGeom prst="rect">
            <a:avLst/>
          </a:prstGeom>
        </p:spPr>
      </p:pic>
      <p:cxnSp>
        <p:nvCxnSpPr>
          <p:cNvPr id="30" name="Straight Arrow Connector 29">
            <a:extLst>
              <a:ext uri="{FF2B5EF4-FFF2-40B4-BE49-F238E27FC236}">
                <a16:creationId xmlns:a16="http://schemas.microsoft.com/office/drawing/2014/main" id="{8C7169ED-AF7B-482B-8049-B9A4EDAFB67A}"/>
              </a:ext>
            </a:extLst>
          </p:cNvPr>
          <p:cNvCxnSpPr>
            <a:cxnSpLocks/>
          </p:cNvCxnSpPr>
          <p:nvPr/>
        </p:nvCxnSpPr>
        <p:spPr>
          <a:xfrm flipH="1">
            <a:off x="7510272" y="1855678"/>
            <a:ext cx="2120" cy="143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DD9227DF-9660-40C2-A05B-31D48BAE7C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3212" y="1406768"/>
            <a:ext cx="9931791" cy="5451231"/>
          </a:xfrm>
          <a:prstGeom prst="rect">
            <a:avLst/>
          </a:prstGeom>
        </p:spPr>
      </p:pic>
    </p:spTree>
    <p:extLst>
      <p:ext uri="{BB962C8B-B14F-4D97-AF65-F5344CB8AC3E}">
        <p14:creationId xmlns:p14="http://schemas.microsoft.com/office/powerpoint/2010/main" val="3478304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p:txBody>
          <a:bodyPr/>
          <a:lstStyle/>
          <a:p>
            <a:r>
              <a:rPr lang="en-IN" dirty="0">
                <a:latin typeface="Arial" panose="020B0604020202020204" pitchFamily="34" charset="0"/>
                <a:cs typeface="Arial" panose="020B0604020202020204" pitchFamily="34" charset="0"/>
              </a:rPr>
              <a:t>Topics</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p:txBody>
          <a:bodyPr>
            <a:normAutofit fontScale="77500" lnSpcReduction="20000"/>
          </a:bodyPr>
          <a:lstStyle/>
          <a:p>
            <a:r>
              <a:rPr lang="en-IN" dirty="0">
                <a:latin typeface="Arial" panose="020B0604020202020204" pitchFamily="34" charset="0"/>
                <a:cs typeface="Arial" panose="020B0604020202020204" pitchFamily="34" charset="0"/>
              </a:rPr>
              <a:t>Introduction to IoT</a:t>
            </a:r>
          </a:p>
          <a:p>
            <a:r>
              <a:rPr lang="en-IN" dirty="0">
                <a:latin typeface="Arial" panose="020B0604020202020204" pitchFamily="34" charset="0"/>
                <a:cs typeface="Arial" panose="020B0604020202020204" pitchFamily="34" charset="0"/>
              </a:rPr>
              <a:t>IoT Architecture</a:t>
            </a:r>
          </a:p>
          <a:p>
            <a:r>
              <a:rPr lang="en-IN" dirty="0">
                <a:latin typeface="Arial" panose="020B0604020202020204" pitchFamily="34" charset="0"/>
                <a:cs typeface="Arial" panose="020B0604020202020204" pitchFamily="34" charset="0"/>
              </a:rPr>
              <a:t>IoT Applications</a:t>
            </a:r>
          </a:p>
          <a:p>
            <a:r>
              <a:rPr lang="en-IN" dirty="0">
                <a:latin typeface="Arial" panose="020B0604020202020204" pitchFamily="34" charset="0"/>
                <a:cs typeface="Arial" panose="020B0604020202020204" pitchFamily="34" charset="0"/>
              </a:rPr>
              <a:t>Sensors and Actuators</a:t>
            </a:r>
          </a:p>
          <a:p>
            <a:r>
              <a:rPr lang="en-IN" dirty="0">
                <a:latin typeface="Arial" panose="020B0604020202020204" pitchFamily="34" charset="0"/>
                <a:cs typeface="Arial" panose="020B0604020202020204" pitchFamily="34" charset="0"/>
              </a:rPr>
              <a:t>IoT prototyping environments</a:t>
            </a:r>
          </a:p>
          <a:p>
            <a:r>
              <a:rPr lang="en-IN" dirty="0">
                <a:latin typeface="Arial" panose="020B0604020202020204" pitchFamily="34" charset="0"/>
                <a:cs typeface="Arial" panose="020B0604020202020204" pitchFamily="34" charset="0"/>
              </a:rPr>
              <a:t>Communication protocols</a:t>
            </a:r>
          </a:p>
          <a:p>
            <a:r>
              <a:rPr lang="en-IN" dirty="0">
                <a:latin typeface="Arial" panose="020B0604020202020204" pitchFamily="34" charset="0"/>
                <a:cs typeface="Arial" panose="020B0604020202020204" pitchFamily="34" charset="0"/>
              </a:rPr>
              <a:t>IoT Consortiums</a:t>
            </a:r>
          </a:p>
          <a:p>
            <a:r>
              <a:rPr lang="en-IN" dirty="0">
                <a:latin typeface="Arial" panose="020B0604020202020204" pitchFamily="34" charset="0"/>
                <a:cs typeface="Arial" panose="020B0604020202020204" pitchFamily="34" charset="0"/>
              </a:rPr>
              <a:t>IoT Platforms</a:t>
            </a:r>
          </a:p>
          <a:p>
            <a:r>
              <a:rPr lang="en-IN" dirty="0">
                <a:latin typeface="Arial" panose="020B0604020202020204" pitchFamily="34" charset="0"/>
                <a:cs typeface="Arial" panose="020B0604020202020204" pitchFamily="34" charset="0"/>
              </a:rPr>
              <a:t>Cloud computing and data analysis</a:t>
            </a:r>
          </a:p>
          <a:p>
            <a:r>
              <a:rPr lang="en-IN" dirty="0">
                <a:latin typeface="Arial" panose="020B0604020202020204" pitchFamily="34" charset="0"/>
                <a:cs typeface="Arial" panose="020B0604020202020204" pitchFamily="34" charset="0"/>
              </a:rPr>
              <a:t>Design Considerations and IoT Security</a:t>
            </a:r>
          </a:p>
          <a:p>
            <a:r>
              <a:rPr lang="en-IN" dirty="0">
                <a:latin typeface="Arial" panose="020B0604020202020204" pitchFamily="34" charset="0"/>
                <a:cs typeface="Arial" panose="020B0604020202020204" pitchFamily="34" charset="0"/>
              </a:rPr>
              <a:t>IoT Opportunities</a:t>
            </a:r>
          </a:p>
          <a:p>
            <a:r>
              <a:rPr lang="en-IN" dirty="0">
                <a:latin typeface="Arial" panose="020B0604020202020204" pitchFamily="34" charset="0"/>
                <a:cs typeface="Arial" panose="020B0604020202020204" pitchFamily="34" charset="0"/>
              </a:rPr>
              <a:t>Demonstration </a:t>
            </a: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p:txBody>
          <a:bodyPr/>
          <a:lstStyle/>
          <a:p>
            <a:fld id="{D300B680-4920-456B-94E7-EB6DEF2EAF04}" type="slidenum">
              <a:rPr lang="en-IN" smtClean="0"/>
              <a:t>3</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87727" y="18119"/>
            <a:ext cx="3111949" cy="783737"/>
          </a:xfrm>
          <a:prstGeom prst="rect">
            <a:avLst/>
          </a:prstGeom>
        </p:spPr>
      </p:pic>
    </p:spTree>
    <p:extLst>
      <p:ext uri="{BB962C8B-B14F-4D97-AF65-F5344CB8AC3E}">
        <p14:creationId xmlns:p14="http://schemas.microsoft.com/office/powerpoint/2010/main" val="36919938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a:xfrm>
            <a:off x="853440" y="329185"/>
            <a:ext cx="10500360" cy="1361504"/>
          </a:xfrm>
        </p:spPr>
        <p:txBody>
          <a:bodyPr/>
          <a:lstStyle/>
          <a:p>
            <a:r>
              <a:rPr lang="en-IN" dirty="0">
                <a:latin typeface="Arial" panose="020B0604020202020204" pitchFamily="34" charset="0"/>
                <a:cs typeface="Arial" panose="020B0604020202020204" pitchFamily="34" charset="0"/>
              </a:rPr>
              <a:t>Sensors - Examples</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53440" y="1707644"/>
            <a:ext cx="10500360" cy="4469319"/>
          </a:xfrm>
        </p:spPr>
        <p:txBody>
          <a:bodyPr>
            <a:normAutofit fontScale="25000" lnSpcReduction="20000"/>
          </a:bodyPr>
          <a:lstStyle/>
          <a:p>
            <a:r>
              <a:rPr lang="en-IN" sz="7200" dirty="0">
                <a:latin typeface="Arial" panose="020B0604020202020204" pitchFamily="34" charset="0"/>
                <a:cs typeface="Arial" panose="020B0604020202020204" pitchFamily="34" charset="0"/>
              </a:rPr>
              <a:t>Acoustic/Sound/Vibration – </a:t>
            </a:r>
            <a:r>
              <a:rPr lang="en-IN" sz="7200" dirty="0" err="1">
                <a:latin typeface="Arial" panose="020B0604020202020204" pitchFamily="34" charset="0"/>
                <a:cs typeface="Arial" panose="020B0604020202020204" pitchFamily="34" charset="0"/>
              </a:rPr>
              <a:t>Hydrophone,Seismometer,Microphone</a:t>
            </a:r>
            <a:endParaRPr lang="en-IN" sz="7200" dirty="0">
              <a:latin typeface="Arial" panose="020B0604020202020204" pitchFamily="34" charset="0"/>
              <a:cs typeface="Arial" panose="020B0604020202020204" pitchFamily="34" charset="0"/>
            </a:endParaRPr>
          </a:p>
          <a:p>
            <a:r>
              <a:rPr lang="en-IN" sz="7200" dirty="0">
                <a:latin typeface="Arial" panose="020B0604020202020204" pitchFamily="34" charset="0"/>
                <a:cs typeface="Arial" panose="020B0604020202020204" pitchFamily="34" charset="0"/>
              </a:rPr>
              <a:t>Automotive/Transportation sensor – Blind spot </a:t>
            </a:r>
            <a:r>
              <a:rPr lang="en-IN" sz="7200" dirty="0" err="1">
                <a:latin typeface="Arial" panose="020B0604020202020204" pitchFamily="34" charset="0"/>
                <a:cs typeface="Arial" panose="020B0604020202020204" pitchFamily="34" charset="0"/>
              </a:rPr>
              <a:t>monitor,Curb</a:t>
            </a:r>
            <a:r>
              <a:rPr lang="en-IN" sz="7200" dirty="0">
                <a:latin typeface="Arial" panose="020B0604020202020204" pitchFamily="34" charset="0"/>
                <a:cs typeface="Arial" panose="020B0604020202020204" pitchFamily="34" charset="0"/>
              </a:rPr>
              <a:t> </a:t>
            </a:r>
            <a:r>
              <a:rPr lang="en-IN" sz="7200" dirty="0" err="1">
                <a:latin typeface="Arial" panose="020B0604020202020204" pitchFamily="34" charset="0"/>
                <a:cs typeface="Arial" panose="020B0604020202020204" pitchFamily="34" charset="0"/>
              </a:rPr>
              <a:t>feeler,Defect</a:t>
            </a:r>
            <a:r>
              <a:rPr lang="en-IN" sz="7200" dirty="0">
                <a:latin typeface="Arial" panose="020B0604020202020204" pitchFamily="34" charset="0"/>
                <a:cs typeface="Arial" panose="020B0604020202020204" pitchFamily="34" charset="0"/>
              </a:rPr>
              <a:t> </a:t>
            </a:r>
            <a:r>
              <a:rPr lang="en-IN" sz="7200" dirty="0" err="1">
                <a:latin typeface="Arial" panose="020B0604020202020204" pitchFamily="34" charset="0"/>
                <a:cs typeface="Arial" panose="020B0604020202020204" pitchFamily="34" charset="0"/>
              </a:rPr>
              <a:t>Detector,Engine</a:t>
            </a:r>
            <a:r>
              <a:rPr lang="en-IN" sz="7200" dirty="0">
                <a:latin typeface="Arial" panose="020B0604020202020204" pitchFamily="34" charset="0"/>
                <a:cs typeface="Arial" panose="020B0604020202020204" pitchFamily="34" charset="0"/>
              </a:rPr>
              <a:t> coolant temperature </a:t>
            </a:r>
            <a:r>
              <a:rPr lang="en-IN" sz="7200" dirty="0" err="1">
                <a:latin typeface="Arial" panose="020B0604020202020204" pitchFamily="34" charset="0"/>
                <a:cs typeface="Arial" panose="020B0604020202020204" pitchFamily="34" charset="0"/>
              </a:rPr>
              <a:t>sensor,parking</a:t>
            </a:r>
            <a:r>
              <a:rPr lang="en-IN" sz="7200" dirty="0">
                <a:latin typeface="Arial" panose="020B0604020202020204" pitchFamily="34" charset="0"/>
                <a:cs typeface="Arial" panose="020B0604020202020204" pitchFamily="34" charset="0"/>
              </a:rPr>
              <a:t> </a:t>
            </a:r>
            <a:r>
              <a:rPr lang="en-IN" sz="7200" dirty="0" err="1">
                <a:latin typeface="Arial" panose="020B0604020202020204" pitchFamily="34" charset="0"/>
                <a:cs typeface="Arial" panose="020B0604020202020204" pitchFamily="34" charset="0"/>
              </a:rPr>
              <a:t>sensor,Speed</a:t>
            </a:r>
            <a:r>
              <a:rPr lang="en-IN" sz="7200" dirty="0">
                <a:latin typeface="Arial" panose="020B0604020202020204" pitchFamily="34" charset="0"/>
                <a:cs typeface="Arial" panose="020B0604020202020204" pitchFamily="34" charset="0"/>
              </a:rPr>
              <a:t> sensor</a:t>
            </a:r>
          </a:p>
          <a:p>
            <a:r>
              <a:rPr lang="en-IN" sz="7200" dirty="0">
                <a:latin typeface="Arial" panose="020B0604020202020204" pitchFamily="34" charset="0"/>
                <a:cs typeface="Arial" panose="020B0604020202020204" pitchFamily="34" charset="0"/>
              </a:rPr>
              <a:t>Chemical sensor – </a:t>
            </a:r>
            <a:r>
              <a:rPr lang="en-IN" sz="7200" dirty="0" err="1">
                <a:latin typeface="Arial" panose="020B0604020202020204" pitchFamily="34" charset="0"/>
                <a:cs typeface="Arial" panose="020B0604020202020204" pitchFamily="34" charset="0"/>
              </a:rPr>
              <a:t>Breathanalyzer,Corbon</a:t>
            </a:r>
            <a:r>
              <a:rPr lang="en-IN" sz="7200" dirty="0">
                <a:latin typeface="Arial" panose="020B0604020202020204" pitchFamily="34" charset="0"/>
                <a:cs typeface="Arial" panose="020B0604020202020204" pitchFamily="34" charset="0"/>
              </a:rPr>
              <a:t> dioxide </a:t>
            </a:r>
            <a:r>
              <a:rPr lang="en-IN" sz="7200" dirty="0" err="1">
                <a:latin typeface="Arial" panose="020B0604020202020204" pitchFamily="34" charset="0"/>
                <a:cs typeface="Arial" panose="020B0604020202020204" pitchFamily="34" charset="0"/>
              </a:rPr>
              <a:t>sensor,Hydrogen</a:t>
            </a:r>
            <a:r>
              <a:rPr lang="en-IN" sz="7200" dirty="0">
                <a:latin typeface="Arial" panose="020B0604020202020204" pitchFamily="34" charset="0"/>
                <a:cs typeface="Arial" panose="020B0604020202020204" pitchFamily="34" charset="0"/>
              </a:rPr>
              <a:t> </a:t>
            </a:r>
            <a:r>
              <a:rPr lang="en-IN" sz="7200" dirty="0" err="1">
                <a:latin typeface="Arial" panose="020B0604020202020204" pitchFamily="34" charset="0"/>
                <a:cs typeface="Arial" panose="020B0604020202020204" pitchFamily="34" charset="0"/>
              </a:rPr>
              <a:t>sensor,Smoke</a:t>
            </a:r>
            <a:r>
              <a:rPr lang="en-IN" sz="7200" dirty="0">
                <a:latin typeface="Arial" panose="020B0604020202020204" pitchFamily="34" charset="0"/>
                <a:cs typeface="Arial" panose="020B0604020202020204" pitchFamily="34" charset="0"/>
              </a:rPr>
              <a:t> detector,</a:t>
            </a:r>
          </a:p>
          <a:p>
            <a:r>
              <a:rPr lang="en-IN" sz="7200" dirty="0" err="1">
                <a:latin typeface="Arial" panose="020B0604020202020204" pitchFamily="34" charset="0"/>
                <a:cs typeface="Arial" panose="020B0604020202020204" pitchFamily="34" charset="0"/>
              </a:rPr>
              <a:t>Environment,weather,moisture</a:t>
            </a:r>
            <a:r>
              <a:rPr lang="en-IN" sz="7200" dirty="0">
                <a:latin typeface="Arial" panose="020B0604020202020204" pitchFamily="34" charset="0"/>
                <a:cs typeface="Arial" panose="020B0604020202020204" pitchFamily="34" charset="0"/>
              </a:rPr>
              <a:t>, humidity sensor – </a:t>
            </a:r>
            <a:r>
              <a:rPr lang="en-IN" sz="7200" dirty="0" err="1">
                <a:latin typeface="Arial" panose="020B0604020202020204" pitchFamily="34" charset="0"/>
                <a:cs typeface="Arial" panose="020B0604020202020204" pitchFamily="34" charset="0"/>
              </a:rPr>
              <a:t>Ceilometer,Fish</a:t>
            </a:r>
            <a:r>
              <a:rPr lang="en-IN" sz="7200" dirty="0">
                <a:latin typeface="Arial" panose="020B0604020202020204" pitchFamily="34" charset="0"/>
                <a:cs typeface="Arial" panose="020B0604020202020204" pitchFamily="34" charset="0"/>
              </a:rPr>
              <a:t> </a:t>
            </a:r>
            <a:r>
              <a:rPr lang="en-IN" sz="7200" dirty="0" err="1">
                <a:latin typeface="Arial" panose="020B0604020202020204" pitchFamily="34" charset="0"/>
                <a:cs typeface="Arial" panose="020B0604020202020204" pitchFamily="34" charset="0"/>
              </a:rPr>
              <a:t>counter,Gas</a:t>
            </a:r>
            <a:r>
              <a:rPr lang="en-IN" sz="7200" dirty="0">
                <a:latin typeface="Arial" panose="020B0604020202020204" pitchFamily="34" charset="0"/>
                <a:cs typeface="Arial" panose="020B0604020202020204" pitchFamily="34" charset="0"/>
              </a:rPr>
              <a:t> </a:t>
            </a:r>
            <a:r>
              <a:rPr lang="en-IN" sz="7200" dirty="0" err="1">
                <a:latin typeface="Arial" panose="020B0604020202020204" pitchFamily="34" charset="0"/>
                <a:cs typeface="Arial" panose="020B0604020202020204" pitchFamily="34" charset="0"/>
              </a:rPr>
              <a:t>detector,Hygrometer,Leaf</a:t>
            </a:r>
            <a:r>
              <a:rPr lang="en-IN" sz="7200" dirty="0">
                <a:latin typeface="Arial" panose="020B0604020202020204" pitchFamily="34" charset="0"/>
                <a:cs typeface="Arial" panose="020B0604020202020204" pitchFamily="34" charset="0"/>
              </a:rPr>
              <a:t> </a:t>
            </a:r>
            <a:r>
              <a:rPr lang="en-IN" sz="7200" dirty="0" err="1">
                <a:latin typeface="Arial" panose="020B0604020202020204" pitchFamily="34" charset="0"/>
                <a:cs typeface="Arial" panose="020B0604020202020204" pitchFamily="34" charset="0"/>
              </a:rPr>
              <a:t>sensor,Pyrgeometer,Rain</a:t>
            </a:r>
            <a:r>
              <a:rPr lang="en-IN" sz="7200" dirty="0">
                <a:latin typeface="Arial" panose="020B0604020202020204" pitchFamily="34" charset="0"/>
                <a:cs typeface="Arial" panose="020B0604020202020204" pitchFamily="34" charset="0"/>
              </a:rPr>
              <a:t> gauge, </a:t>
            </a:r>
          </a:p>
          <a:p>
            <a:r>
              <a:rPr lang="en-IN" sz="7200" dirty="0" err="1">
                <a:latin typeface="Arial" panose="020B0604020202020204" pitchFamily="34" charset="0"/>
                <a:cs typeface="Arial" panose="020B0604020202020204" pitchFamily="34" charset="0"/>
              </a:rPr>
              <a:t>Flow,Fluid</a:t>
            </a:r>
            <a:r>
              <a:rPr lang="en-IN" sz="7200" dirty="0">
                <a:latin typeface="Arial" panose="020B0604020202020204" pitchFamily="34" charset="0"/>
                <a:cs typeface="Arial" panose="020B0604020202020204" pitchFamily="34" charset="0"/>
              </a:rPr>
              <a:t> velocity sensor – Air flow </a:t>
            </a:r>
            <a:r>
              <a:rPr lang="en-IN" sz="7200" dirty="0" err="1">
                <a:latin typeface="Arial" panose="020B0604020202020204" pitchFamily="34" charset="0"/>
                <a:cs typeface="Arial" panose="020B0604020202020204" pitchFamily="34" charset="0"/>
              </a:rPr>
              <a:t>meter,Anemometer,Flow</a:t>
            </a:r>
            <a:r>
              <a:rPr lang="en-IN" sz="7200" dirty="0">
                <a:latin typeface="Arial" panose="020B0604020202020204" pitchFamily="34" charset="0"/>
                <a:cs typeface="Arial" panose="020B0604020202020204" pitchFamily="34" charset="0"/>
              </a:rPr>
              <a:t> </a:t>
            </a:r>
            <a:r>
              <a:rPr lang="en-IN" sz="7200" dirty="0" err="1">
                <a:latin typeface="Arial" panose="020B0604020202020204" pitchFamily="34" charset="0"/>
                <a:cs typeface="Arial" panose="020B0604020202020204" pitchFamily="34" charset="0"/>
              </a:rPr>
              <a:t>sensor,Mass</a:t>
            </a:r>
            <a:r>
              <a:rPr lang="en-IN" sz="7200" dirty="0">
                <a:latin typeface="Arial" panose="020B0604020202020204" pitchFamily="34" charset="0"/>
                <a:cs typeface="Arial" panose="020B0604020202020204" pitchFamily="34" charset="0"/>
              </a:rPr>
              <a:t> flow sensor</a:t>
            </a:r>
          </a:p>
          <a:p>
            <a:r>
              <a:rPr lang="en-IN" sz="7200" dirty="0" err="1">
                <a:latin typeface="Arial" panose="020B0604020202020204" pitchFamily="34" charset="0"/>
                <a:cs typeface="Arial" panose="020B0604020202020204" pitchFamily="34" charset="0"/>
              </a:rPr>
              <a:t>Optical,light,imaging,photo</a:t>
            </a:r>
            <a:r>
              <a:rPr lang="en-IN" sz="7200" dirty="0">
                <a:latin typeface="Arial" panose="020B0604020202020204" pitchFamily="34" charset="0"/>
                <a:cs typeface="Arial" panose="020B0604020202020204" pitchFamily="34" charset="0"/>
              </a:rPr>
              <a:t> sensor – Flame </a:t>
            </a:r>
            <a:r>
              <a:rPr lang="en-IN" sz="7200" dirty="0" err="1">
                <a:latin typeface="Arial" panose="020B0604020202020204" pitchFamily="34" charset="0"/>
                <a:cs typeface="Arial" panose="020B0604020202020204" pitchFamily="34" charset="0"/>
              </a:rPr>
              <a:t>detector,Optical</a:t>
            </a:r>
            <a:r>
              <a:rPr lang="en-IN" sz="7200" dirty="0">
                <a:latin typeface="Arial" panose="020B0604020202020204" pitchFamily="34" charset="0"/>
                <a:cs typeface="Arial" panose="020B0604020202020204" pitchFamily="34" charset="0"/>
              </a:rPr>
              <a:t> position </a:t>
            </a:r>
            <a:r>
              <a:rPr lang="en-IN" sz="7200" dirty="0" err="1">
                <a:latin typeface="Arial" panose="020B0604020202020204" pitchFamily="34" charset="0"/>
                <a:cs typeface="Arial" panose="020B0604020202020204" pitchFamily="34" charset="0"/>
              </a:rPr>
              <a:t>sensor,photo</a:t>
            </a:r>
            <a:r>
              <a:rPr lang="en-IN" sz="7200" dirty="0">
                <a:latin typeface="Arial" panose="020B0604020202020204" pitchFamily="34" charset="0"/>
                <a:cs typeface="Arial" panose="020B0604020202020204" pitchFamily="34" charset="0"/>
              </a:rPr>
              <a:t> electric sensor</a:t>
            </a:r>
          </a:p>
          <a:p>
            <a:r>
              <a:rPr lang="en-IN" sz="7200" dirty="0" err="1">
                <a:latin typeface="Arial" panose="020B0604020202020204" pitchFamily="34" charset="0"/>
                <a:cs typeface="Arial" panose="020B0604020202020204" pitchFamily="34" charset="0"/>
              </a:rPr>
              <a:t>Proximity,presence</a:t>
            </a:r>
            <a:r>
              <a:rPr lang="en-IN" sz="7200" dirty="0">
                <a:latin typeface="Arial" panose="020B0604020202020204" pitchFamily="34" charset="0"/>
                <a:cs typeface="Arial" panose="020B0604020202020204" pitchFamily="34" charset="0"/>
              </a:rPr>
              <a:t> sensor – Motion </a:t>
            </a:r>
            <a:r>
              <a:rPr lang="en-IN" sz="7200" dirty="0" err="1">
                <a:latin typeface="Arial" panose="020B0604020202020204" pitchFamily="34" charset="0"/>
                <a:cs typeface="Arial" panose="020B0604020202020204" pitchFamily="34" charset="0"/>
              </a:rPr>
              <a:t>detector,Occupancy</a:t>
            </a:r>
            <a:r>
              <a:rPr lang="en-IN" sz="7200" dirty="0">
                <a:latin typeface="Arial" panose="020B0604020202020204" pitchFamily="34" charset="0"/>
                <a:cs typeface="Arial" panose="020B0604020202020204" pitchFamily="34" charset="0"/>
              </a:rPr>
              <a:t> </a:t>
            </a:r>
            <a:r>
              <a:rPr lang="en-IN" sz="7200" dirty="0" err="1">
                <a:latin typeface="Arial" panose="020B0604020202020204" pitchFamily="34" charset="0"/>
                <a:cs typeface="Arial" panose="020B0604020202020204" pitchFamily="34" charset="0"/>
              </a:rPr>
              <a:t>sensor,Proximity</a:t>
            </a:r>
            <a:r>
              <a:rPr lang="en-IN" sz="7200" dirty="0">
                <a:latin typeface="Arial" panose="020B0604020202020204" pitchFamily="34" charset="0"/>
                <a:cs typeface="Arial" panose="020B0604020202020204" pitchFamily="34" charset="0"/>
              </a:rPr>
              <a:t> sensor,</a:t>
            </a:r>
          </a:p>
          <a:p>
            <a:r>
              <a:rPr lang="en-IN" sz="7200" dirty="0">
                <a:latin typeface="Arial" panose="020B0604020202020204" pitchFamily="34" charset="0"/>
                <a:cs typeface="Arial" panose="020B0604020202020204" pitchFamily="34" charset="0"/>
              </a:rPr>
              <a:t>Electric current, Electric </a:t>
            </a:r>
            <a:r>
              <a:rPr lang="en-IN" sz="7200" dirty="0" err="1">
                <a:latin typeface="Arial" panose="020B0604020202020204" pitchFamily="34" charset="0"/>
                <a:cs typeface="Arial" panose="020B0604020202020204" pitchFamily="34" charset="0"/>
              </a:rPr>
              <a:t>potential,magnetic,radio</a:t>
            </a:r>
            <a:r>
              <a:rPr lang="en-IN" sz="7200" dirty="0">
                <a:latin typeface="Arial" panose="020B0604020202020204" pitchFamily="34" charset="0"/>
                <a:cs typeface="Arial" panose="020B0604020202020204" pitchFamily="34" charset="0"/>
              </a:rPr>
              <a:t> sensor – Current </a:t>
            </a:r>
            <a:r>
              <a:rPr lang="en-IN" sz="7200" dirty="0" err="1">
                <a:latin typeface="Arial" panose="020B0604020202020204" pitchFamily="34" charset="0"/>
                <a:cs typeface="Arial" panose="020B0604020202020204" pitchFamily="34" charset="0"/>
              </a:rPr>
              <a:t>sensor,Metal</a:t>
            </a:r>
            <a:r>
              <a:rPr lang="en-IN" sz="7200" dirty="0">
                <a:latin typeface="Arial" panose="020B0604020202020204" pitchFamily="34" charset="0"/>
                <a:cs typeface="Arial" panose="020B0604020202020204" pitchFamily="34" charset="0"/>
              </a:rPr>
              <a:t> </a:t>
            </a:r>
            <a:r>
              <a:rPr lang="en-IN" sz="7200" dirty="0" err="1">
                <a:latin typeface="Arial" panose="020B0604020202020204" pitchFamily="34" charset="0"/>
                <a:cs typeface="Arial" panose="020B0604020202020204" pitchFamily="34" charset="0"/>
              </a:rPr>
              <a:t>detector,Radio</a:t>
            </a:r>
            <a:r>
              <a:rPr lang="en-IN" sz="7200" dirty="0">
                <a:latin typeface="Arial" panose="020B0604020202020204" pitchFamily="34" charset="0"/>
                <a:cs typeface="Arial" panose="020B0604020202020204" pitchFamily="34" charset="0"/>
              </a:rPr>
              <a:t> direction finder</a:t>
            </a:r>
          </a:p>
          <a:p>
            <a:r>
              <a:rPr lang="en-IN" sz="7200" dirty="0">
                <a:latin typeface="Arial" panose="020B0604020202020204" pitchFamily="34" charset="0"/>
                <a:cs typeface="Arial" panose="020B0604020202020204" pitchFamily="34" charset="0"/>
              </a:rPr>
              <a:t>Sensor Further Information – </a:t>
            </a:r>
            <a:r>
              <a:rPr lang="en-IN" sz="7200" dirty="0">
                <a:latin typeface="Arial" panose="020B0604020202020204" pitchFamily="34" charset="0"/>
                <a:cs typeface="Arial" panose="020B0604020202020204" pitchFamily="34" charset="0"/>
                <a:hlinkClick r:id="rId2"/>
              </a:rPr>
              <a:t>https://en.wikipedia.org/wiki/List_of_sensors</a:t>
            </a:r>
            <a:endParaRPr lang="en-IN" sz="7200" dirty="0">
              <a:latin typeface="Arial" panose="020B0604020202020204" pitchFamily="34" charset="0"/>
              <a:cs typeface="Arial" panose="020B0604020202020204" pitchFamily="34" charset="0"/>
            </a:endParaRPr>
          </a:p>
          <a:p>
            <a:r>
              <a:rPr lang="en-IN" sz="7200" dirty="0">
                <a:latin typeface="Arial" panose="020B0604020202020204" pitchFamily="34" charset="0"/>
                <a:cs typeface="Arial" panose="020B0604020202020204" pitchFamily="34" charset="0"/>
                <a:hlinkClick r:id="rId3"/>
              </a:rPr>
              <a:t>https://www.youtube.com/watch?v=2bcXeQ_PA6I</a:t>
            </a:r>
            <a:r>
              <a:rPr lang="en-IN" sz="7200" dirty="0">
                <a:latin typeface="Arial" panose="020B0604020202020204" pitchFamily="34" charset="0"/>
                <a:cs typeface="Arial" panose="020B0604020202020204" pitchFamily="34" charset="0"/>
              </a:rPr>
              <a:t> </a:t>
            </a:r>
          </a:p>
          <a:p>
            <a:r>
              <a:rPr lang="en-IN" sz="7200" dirty="0">
                <a:latin typeface="Arial" panose="020B0604020202020204" pitchFamily="34" charset="0"/>
                <a:cs typeface="Arial" panose="020B0604020202020204" pitchFamily="34" charset="0"/>
                <a:hlinkClick r:id="rId4"/>
              </a:rPr>
              <a:t>https://www.youtube.com/watch?v=bPMN4I9IZTA</a:t>
            </a:r>
            <a:endParaRPr lang="en-IN" sz="7200" dirty="0">
              <a:latin typeface="Arial" panose="020B0604020202020204" pitchFamily="34" charset="0"/>
              <a:cs typeface="Arial" panose="020B0604020202020204" pitchFamily="34" charset="0"/>
            </a:endParaRPr>
          </a:p>
          <a:p>
            <a:r>
              <a:rPr lang="en-IN" sz="7200" dirty="0">
                <a:latin typeface="Arial" panose="020B0604020202020204" pitchFamily="34" charset="0"/>
                <a:cs typeface="Arial" panose="020B0604020202020204" pitchFamily="34" charset="0"/>
                <a:hlinkClick r:id="rId5"/>
              </a:rPr>
              <a:t>https://www.youtube.com/watch?v=ht-_RmhLD7k</a:t>
            </a:r>
            <a:r>
              <a:rPr lang="en-IN" sz="7200" dirty="0">
                <a:latin typeface="Arial" panose="020B0604020202020204" pitchFamily="34" charset="0"/>
                <a:cs typeface="Arial" panose="020B0604020202020204" pitchFamily="34" charset="0"/>
              </a:rPr>
              <a:t> https://www.youtube.com/watch?v=c43hmt_-7d8</a:t>
            </a:r>
          </a:p>
          <a:p>
            <a:pPr marL="0" indent="0">
              <a:buNone/>
            </a:pPr>
            <a:endParaRPr lang="en-IN" sz="7200" dirty="0">
              <a:latin typeface="Arial" panose="020B0604020202020204" pitchFamily="34" charset="0"/>
              <a:cs typeface="Arial" panose="020B0604020202020204" pitchFamily="34" charset="0"/>
            </a:endParaRPr>
          </a:p>
          <a:p>
            <a:endParaRPr lang="en-IN" sz="7200" dirty="0">
              <a:latin typeface="Arial" panose="020B0604020202020204" pitchFamily="34" charset="0"/>
              <a:cs typeface="Arial" panose="020B0604020202020204" pitchFamily="34" charset="0"/>
            </a:endParaRPr>
          </a:p>
          <a:p>
            <a:endParaRPr lang="en-IN" sz="7200" dirty="0">
              <a:latin typeface="Arial" panose="020B0604020202020204" pitchFamily="34" charset="0"/>
              <a:cs typeface="Arial" panose="020B0604020202020204" pitchFamily="34" charset="0"/>
            </a:endParaRPr>
          </a:p>
          <a:p>
            <a:endParaRPr lang="en-IN" sz="7200" dirty="0">
              <a:latin typeface="Arial" panose="020B0604020202020204" pitchFamily="34" charset="0"/>
              <a:cs typeface="Arial" panose="020B0604020202020204" pitchFamily="34" charset="0"/>
            </a:endParaRPr>
          </a:p>
          <a:p>
            <a:pPr marL="0" indent="0">
              <a:buNone/>
            </a:pPr>
            <a:endParaRPr lang="en-IN" dirty="0">
              <a:latin typeface="Arial" panose="020B0604020202020204" pitchFamily="34" charset="0"/>
              <a:cs typeface="Arial" panose="020B0604020202020204" pitchFamily="34" charset="0"/>
            </a:endParaRPr>
          </a:p>
          <a:p>
            <a:pPr marL="0" indent="0">
              <a:buNone/>
            </a:pPr>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pPr marL="0" indent="0">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a:xfrm>
            <a:off x="4044562" y="6346450"/>
            <a:ext cx="4108837" cy="375025"/>
          </a:xfrm>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a:xfrm>
            <a:off x="8614576" y="6346450"/>
            <a:ext cx="2739224" cy="375025"/>
          </a:xfrm>
        </p:spPr>
        <p:txBody>
          <a:bodyPr/>
          <a:lstStyle/>
          <a:p>
            <a:fld id="{D300B680-4920-456B-94E7-EB6DEF2EAF04}" type="slidenum">
              <a:rPr lang="en-IN" smtClean="0"/>
              <a:t>30</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47885" y="203605"/>
            <a:ext cx="3997049" cy="1500100"/>
          </a:xfrm>
          <a:prstGeom prst="rect">
            <a:avLst/>
          </a:prstGeom>
        </p:spPr>
      </p:pic>
      <p:cxnSp>
        <p:nvCxnSpPr>
          <p:cNvPr id="30" name="Straight Arrow Connector 29">
            <a:extLst>
              <a:ext uri="{FF2B5EF4-FFF2-40B4-BE49-F238E27FC236}">
                <a16:creationId xmlns:a16="http://schemas.microsoft.com/office/drawing/2014/main" id="{8C7169ED-AF7B-482B-8049-B9A4EDAFB67A}"/>
              </a:ext>
            </a:extLst>
          </p:cNvPr>
          <p:cNvCxnSpPr>
            <a:cxnSpLocks/>
          </p:cNvCxnSpPr>
          <p:nvPr/>
        </p:nvCxnSpPr>
        <p:spPr>
          <a:xfrm flipH="1">
            <a:off x="7510272" y="1855678"/>
            <a:ext cx="2120" cy="143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2420753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a:xfrm>
            <a:off x="853440" y="329185"/>
            <a:ext cx="10500360" cy="1361504"/>
          </a:xfrm>
        </p:spPr>
        <p:txBody>
          <a:bodyPr/>
          <a:lstStyle/>
          <a:p>
            <a:r>
              <a:rPr lang="en-IN" dirty="0">
                <a:latin typeface="Arial" panose="020B0604020202020204" pitchFamily="34" charset="0"/>
                <a:cs typeface="Arial" panose="020B0604020202020204" pitchFamily="34" charset="0"/>
              </a:rPr>
              <a:t>Sensors - kits</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53440" y="1707644"/>
            <a:ext cx="10500360" cy="4469319"/>
          </a:xfrm>
        </p:spPr>
        <p:txBody>
          <a:bodyPr>
            <a:normAutofit/>
          </a:bodyPr>
          <a:lstStyle/>
          <a:p>
            <a:pPr marL="0" indent="0">
              <a:buNone/>
            </a:pPr>
            <a:endParaRPr lang="en-IN" dirty="0">
              <a:latin typeface="Arial" panose="020B0604020202020204" pitchFamily="34" charset="0"/>
              <a:cs typeface="Arial" panose="020B0604020202020204" pitchFamily="34" charset="0"/>
            </a:endParaRPr>
          </a:p>
          <a:p>
            <a:pPr marL="0" indent="0">
              <a:buNone/>
            </a:pPr>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pPr marL="0" indent="0">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a:xfrm>
            <a:off x="4044562" y="6346450"/>
            <a:ext cx="4108837" cy="375025"/>
          </a:xfrm>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a:xfrm>
            <a:off x="8614576" y="6346450"/>
            <a:ext cx="2739224" cy="375025"/>
          </a:xfrm>
        </p:spPr>
        <p:txBody>
          <a:bodyPr/>
          <a:lstStyle/>
          <a:p>
            <a:fld id="{D300B680-4920-456B-94E7-EB6DEF2EAF04}" type="slidenum">
              <a:rPr lang="en-IN" smtClean="0"/>
              <a:t>31</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47885" y="203605"/>
            <a:ext cx="3997049" cy="1500100"/>
          </a:xfrm>
          <a:prstGeom prst="rect">
            <a:avLst/>
          </a:prstGeom>
        </p:spPr>
      </p:pic>
      <p:cxnSp>
        <p:nvCxnSpPr>
          <p:cNvPr id="30" name="Straight Arrow Connector 29">
            <a:extLst>
              <a:ext uri="{FF2B5EF4-FFF2-40B4-BE49-F238E27FC236}">
                <a16:creationId xmlns:a16="http://schemas.microsoft.com/office/drawing/2014/main" id="{8C7169ED-AF7B-482B-8049-B9A4EDAFB67A}"/>
              </a:ext>
            </a:extLst>
          </p:cNvPr>
          <p:cNvCxnSpPr>
            <a:cxnSpLocks/>
          </p:cNvCxnSpPr>
          <p:nvPr/>
        </p:nvCxnSpPr>
        <p:spPr>
          <a:xfrm flipH="1">
            <a:off x="7510272" y="1855678"/>
            <a:ext cx="2120" cy="143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0D989044-C0EA-49EA-B4F9-5F7771F191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2875" y="1690688"/>
            <a:ext cx="9622300" cy="4655761"/>
          </a:xfrm>
          <a:prstGeom prst="rect">
            <a:avLst/>
          </a:prstGeom>
        </p:spPr>
      </p:pic>
    </p:spTree>
    <p:extLst>
      <p:ext uri="{BB962C8B-B14F-4D97-AF65-F5344CB8AC3E}">
        <p14:creationId xmlns:p14="http://schemas.microsoft.com/office/powerpoint/2010/main" val="33080887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a:xfrm>
            <a:off x="853440" y="329185"/>
            <a:ext cx="10500360" cy="1361504"/>
          </a:xfrm>
        </p:spPr>
        <p:txBody>
          <a:bodyPr/>
          <a:lstStyle/>
          <a:p>
            <a:r>
              <a:rPr lang="en-IN" dirty="0">
                <a:latin typeface="Arial" panose="020B0604020202020204" pitchFamily="34" charset="0"/>
                <a:cs typeface="Arial" panose="020B0604020202020204" pitchFamily="34" charset="0"/>
              </a:rPr>
              <a:t>Sensors - kits</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53440" y="1707644"/>
            <a:ext cx="10500360" cy="4469319"/>
          </a:xfrm>
        </p:spPr>
        <p:txBody>
          <a:bodyPr>
            <a:normAutofit/>
          </a:bodyPr>
          <a:lstStyle/>
          <a:p>
            <a:pPr marL="0" indent="0">
              <a:buNone/>
            </a:pPr>
            <a:endParaRPr lang="en-IN" dirty="0">
              <a:latin typeface="Arial" panose="020B0604020202020204" pitchFamily="34" charset="0"/>
              <a:cs typeface="Arial" panose="020B0604020202020204" pitchFamily="34" charset="0"/>
            </a:endParaRPr>
          </a:p>
          <a:p>
            <a:pPr marL="0" indent="0">
              <a:buNone/>
            </a:pPr>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pPr marL="0" indent="0">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a:xfrm>
            <a:off x="4044562" y="6346450"/>
            <a:ext cx="4108837" cy="375025"/>
          </a:xfrm>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a:xfrm>
            <a:off x="8614576" y="6346450"/>
            <a:ext cx="2739224" cy="375025"/>
          </a:xfrm>
        </p:spPr>
        <p:txBody>
          <a:bodyPr/>
          <a:lstStyle/>
          <a:p>
            <a:fld id="{D300B680-4920-456B-94E7-EB6DEF2EAF04}" type="slidenum">
              <a:rPr lang="en-IN" smtClean="0"/>
              <a:t>32</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47885" y="203605"/>
            <a:ext cx="3997049" cy="1500100"/>
          </a:xfrm>
          <a:prstGeom prst="rect">
            <a:avLst/>
          </a:prstGeom>
        </p:spPr>
      </p:pic>
      <p:cxnSp>
        <p:nvCxnSpPr>
          <p:cNvPr id="30" name="Straight Arrow Connector 29">
            <a:extLst>
              <a:ext uri="{FF2B5EF4-FFF2-40B4-BE49-F238E27FC236}">
                <a16:creationId xmlns:a16="http://schemas.microsoft.com/office/drawing/2014/main" id="{8C7169ED-AF7B-482B-8049-B9A4EDAFB67A}"/>
              </a:ext>
            </a:extLst>
          </p:cNvPr>
          <p:cNvCxnSpPr>
            <a:cxnSpLocks/>
          </p:cNvCxnSpPr>
          <p:nvPr/>
        </p:nvCxnSpPr>
        <p:spPr>
          <a:xfrm flipH="1">
            <a:off x="7510272" y="1855678"/>
            <a:ext cx="2120" cy="143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0CFEAE14-CDC5-4999-9AEE-2AA31FFE64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5754" y="1491175"/>
            <a:ext cx="10142806" cy="5037640"/>
          </a:xfrm>
          <a:prstGeom prst="rect">
            <a:avLst/>
          </a:prstGeom>
        </p:spPr>
      </p:pic>
    </p:spTree>
    <p:extLst>
      <p:ext uri="{BB962C8B-B14F-4D97-AF65-F5344CB8AC3E}">
        <p14:creationId xmlns:p14="http://schemas.microsoft.com/office/powerpoint/2010/main" val="128981015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a:xfrm>
            <a:off x="853440" y="329185"/>
            <a:ext cx="10500360" cy="1361504"/>
          </a:xfrm>
        </p:spPr>
        <p:txBody>
          <a:bodyPr/>
          <a:lstStyle/>
          <a:p>
            <a:r>
              <a:rPr lang="en-IN" dirty="0">
                <a:latin typeface="Arial" panose="020B0604020202020204" pitchFamily="34" charset="0"/>
                <a:cs typeface="Arial" panose="020B0604020202020204" pitchFamily="34" charset="0"/>
              </a:rPr>
              <a:t>Actuators</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53440" y="1707644"/>
            <a:ext cx="10500360" cy="4469319"/>
          </a:xfrm>
        </p:spPr>
        <p:txBody>
          <a:bodyPr>
            <a:normAutofit fontScale="25000" lnSpcReduction="20000"/>
          </a:bodyPr>
          <a:lstStyle/>
          <a:p>
            <a:pPr marL="0" indent="0">
              <a:buNone/>
            </a:pPr>
            <a:r>
              <a:rPr lang="en-IN" sz="11200" dirty="0">
                <a:latin typeface="Arial" panose="020B0604020202020204" pitchFamily="34" charset="0"/>
                <a:cs typeface="Arial" panose="020B0604020202020204" pitchFamily="34" charset="0"/>
              </a:rPr>
              <a:t>Actuators</a:t>
            </a:r>
          </a:p>
          <a:p>
            <a:r>
              <a:rPr lang="en-IN" sz="11200" dirty="0">
                <a:latin typeface="Arial" panose="020B0604020202020204" pitchFamily="34" charset="0"/>
                <a:cs typeface="Arial" panose="020B0604020202020204" pitchFamily="34" charset="0"/>
              </a:rPr>
              <a:t>Is a mechanism of turning energy into motion</a:t>
            </a:r>
          </a:p>
          <a:p>
            <a:r>
              <a:rPr lang="en-IN" sz="11200" dirty="0">
                <a:latin typeface="Arial" panose="020B0604020202020204" pitchFamily="34" charset="0"/>
                <a:cs typeface="Arial" panose="020B0604020202020204" pitchFamily="34" charset="0"/>
              </a:rPr>
              <a:t>Types of actuators based on source of energy</a:t>
            </a:r>
          </a:p>
          <a:p>
            <a:pPr lvl="1"/>
            <a:r>
              <a:rPr lang="en-IN" sz="10800" dirty="0">
                <a:latin typeface="Arial" panose="020B0604020202020204" pitchFamily="34" charset="0"/>
                <a:cs typeface="Arial" panose="020B0604020202020204" pitchFamily="34" charset="0"/>
              </a:rPr>
              <a:t>Manual or mechanical </a:t>
            </a:r>
          </a:p>
          <a:p>
            <a:pPr lvl="2"/>
            <a:r>
              <a:rPr lang="en-IN" sz="10400" dirty="0">
                <a:latin typeface="Arial" panose="020B0604020202020204" pitchFamily="34" charset="0"/>
                <a:cs typeface="Arial" panose="020B0604020202020204" pitchFamily="34" charset="0"/>
              </a:rPr>
              <a:t>Levers/Jacks</a:t>
            </a:r>
          </a:p>
          <a:p>
            <a:pPr lvl="1"/>
            <a:r>
              <a:rPr lang="en-IN" sz="10800" dirty="0">
                <a:latin typeface="Arial" panose="020B0604020202020204" pitchFamily="34" charset="0"/>
                <a:cs typeface="Arial" panose="020B0604020202020204" pitchFamily="34" charset="0"/>
              </a:rPr>
              <a:t>Hydraulic/Pneumatic</a:t>
            </a:r>
          </a:p>
          <a:p>
            <a:pPr lvl="2"/>
            <a:r>
              <a:rPr lang="en-IN" sz="10400" dirty="0">
                <a:latin typeface="Arial" panose="020B0604020202020204" pitchFamily="34" charset="0"/>
                <a:cs typeface="Arial" panose="020B0604020202020204" pitchFamily="34" charset="0"/>
              </a:rPr>
              <a:t>Pistons/Valves</a:t>
            </a:r>
          </a:p>
          <a:p>
            <a:pPr lvl="1"/>
            <a:r>
              <a:rPr lang="en-IN" sz="10800" dirty="0">
                <a:latin typeface="Arial" panose="020B0604020202020204" pitchFamily="34" charset="0"/>
                <a:cs typeface="Arial" panose="020B0604020202020204" pitchFamily="34" charset="0"/>
              </a:rPr>
              <a:t>Thermal</a:t>
            </a:r>
          </a:p>
          <a:p>
            <a:pPr lvl="2"/>
            <a:r>
              <a:rPr lang="en-IN" sz="10400" dirty="0">
                <a:latin typeface="Arial" panose="020B0604020202020204" pitchFamily="34" charset="0"/>
                <a:cs typeface="Arial" panose="020B0604020202020204" pitchFamily="34" charset="0"/>
              </a:rPr>
              <a:t>Bimetallic Switch</a:t>
            </a:r>
          </a:p>
          <a:p>
            <a:pPr lvl="1"/>
            <a:r>
              <a:rPr lang="en-IN" sz="10800" dirty="0">
                <a:latin typeface="Arial" panose="020B0604020202020204" pitchFamily="34" charset="0"/>
                <a:cs typeface="Arial" panose="020B0604020202020204" pitchFamily="34" charset="0"/>
              </a:rPr>
              <a:t>Electric</a:t>
            </a:r>
          </a:p>
          <a:p>
            <a:pPr lvl="2"/>
            <a:r>
              <a:rPr lang="en-IN" sz="10400" dirty="0">
                <a:latin typeface="Arial" panose="020B0604020202020204" pitchFamily="34" charset="0"/>
                <a:cs typeface="Arial" panose="020B0604020202020204" pitchFamily="34" charset="0"/>
              </a:rPr>
              <a:t>Motors/Resonators</a:t>
            </a:r>
          </a:p>
          <a:p>
            <a:pPr marL="0" indent="0">
              <a:buNone/>
            </a:pPr>
            <a:endParaRPr lang="en-IN" dirty="0">
              <a:latin typeface="Arial" panose="020B0604020202020204" pitchFamily="34" charset="0"/>
              <a:cs typeface="Arial" panose="020B0604020202020204" pitchFamily="34" charset="0"/>
            </a:endParaRPr>
          </a:p>
          <a:p>
            <a:pPr marL="0" indent="0">
              <a:buNone/>
            </a:pPr>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pPr marL="0" indent="0">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a:xfrm>
            <a:off x="4044562" y="6346450"/>
            <a:ext cx="4108837" cy="375025"/>
          </a:xfrm>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a:xfrm>
            <a:off x="8614576" y="6346450"/>
            <a:ext cx="2739224" cy="375025"/>
          </a:xfrm>
        </p:spPr>
        <p:txBody>
          <a:bodyPr/>
          <a:lstStyle/>
          <a:p>
            <a:fld id="{D300B680-4920-456B-94E7-EB6DEF2EAF04}" type="slidenum">
              <a:rPr lang="en-IN" smtClean="0"/>
              <a:t>33</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47885" y="203605"/>
            <a:ext cx="3997049" cy="1500100"/>
          </a:xfrm>
          <a:prstGeom prst="rect">
            <a:avLst/>
          </a:prstGeom>
        </p:spPr>
      </p:pic>
      <p:cxnSp>
        <p:nvCxnSpPr>
          <p:cNvPr id="30" name="Straight Arrow Connector 29">
            <a:extLst>
              <a:ext uri="{FF2B5EF4-FFF2-40B4-BE49-F238E27FC236}">
                <a16:creationId xmlns:a16="http://schemas.microsoft.com/office/drawing/2014/main" id="{8C7169ED-AF7B-482B-8049-B9A4EDAFB67A}"/>
              </a:ext>
            </a:extLst>
          </p:cNvPr>
          <p:cNvCxnSpPr>
            <a:cxnSpLocks/>
          </p:cNvCxnSpPr>
          <p:nvPr/>
        </p:nvCxnSpPr>
        <p:spPr>
          <a:xfrm flipH="1">
            <a:off x="7510272" y="1855678"/>
            <a:ext cx="2120" cy="143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5755912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a:xfrm>
            <a:off x="853440" y="329185"/>
            <a:ext cx="10500360" cy="1361504"/>
          </a:xfrm>
        </p:spPr>
        <p:txBody>
          <a:bodyPr/>
          <a:lstStyle/>
          <a:p>
            <a:r>
              <a:rPr lang="en-IN" dirty="0">
                <a:latin typeface="Arial" panose="020B0604020202020204" pitchFamily="34" charset="0"/>
                <a:cs typeface="Arial" panose="020B0604020202020204" pitchFamily="34" charset="0"/>
              </a:rPr>
              <a:t>Good sensor</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53440" y="1707644"/>
            <a:ext cx="10500360" cy="4469319"/>
          </a:xfrm>
        </p:spPr>
        <p:txBody>
          <a:bodyPr>
            <a:normAutofit fontScale="62500" lnSpcReduction="20000"/>
          </a:bodyPr>
          <a:lstStyle/>
          <a:p>
            <a:r>
              <a:rPr lang="en-IN" sz="7000" dirty="0">
                <a:latin typeface="Arial" panose="020B0604020202020204" pitchFamily="34" charset="0"/>
                <a:cs typeface="Arial" panose="020B0604020202020204" pitchFamily="34" charset="0"/>
              </a:rPr>
              <a:t>Is sensitive to measured property only</a:t>
            </a:r>
          </a:p>
          <a:p>
            <a:r>
              <a:rPr lang="en-IN" sz="7000" dirty="0">
                <a:latin typeface="Arial" panose="020B0604020202020204" pitchFamily="34" charset="0"/>
                <a:cs typeface="Arial" panose="020B0604020202020204" pitchFamily="34" charset="0"/>
              </a:rPr>
              <a:t>Does not influence the measured property</a:t>
            </a:r>
          </a:p>
          <a:p>
            <a:r>
              <a:rPr lang="en-IN" sz="7000" dirty="0">
                <a:latin typeface="Arial" panose="020B0604020202020204" pitchFamily="34" charset="0"/>
                <a:cs typeface="Arial" panose="020B0604020202020204" pitchFamily="34" charset="0"/>
              </a:rPr>
              <a:t>Is sturdy and compact</a:t>
            </a:r>
          </a:p>
          <a:p>
            <a:pPr marL="0" indent="0">
              <a:buNone/>
            </a:pPr>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pPr marL="0" indent="0">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a:xfrm>
            <a:off x="4044562" y="6346450"/>
            <a:ext cx="4108837" cy="375025"/>
          </a:xfrm>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a:xfrm>
            <a:off x="8614576" y="6346450"/>
            <a:ext cx="2739224" cy="375025"/>
          </a:xfrm>
        </p:spPr>
        <p:txBody>
          <a:bodyPr/>
          <a:lstStyle/>
          <a:p>
            <a:fld id="{D300B680-4920-456B-94E7-EB6DEF2EAF04}" type="slidenum">
              <a:rPr lang="en-IN" smtClean="0"/>
              <a:t>34</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47885" y="203605"/>
            <a:ext cx="3997049" cy="1500100"/>
          </a:xfrm>
          <a:prstGeom prst="rect">
            <a:avLst/>
          </a:prstGeom>
        </p:spPr>
      </p:pic>
      <p:cxnSp>
        <p:nvCxnSpPr>
          <p:cNvPr id="30" name="Straight Arrow Connector 29">
            <a:extLst>
              <a:ext uri="{FF2B5EF4-FFF2-40B4-BE49-F238E27FC236}">
                <a16:creationId xmlns:a16="http://schemas.microsoft.com/office/drawing/2014/main" id="{8C7169ED-AF7B-482B-8049-B9A4EDAFB67A}"/>
              </a:ext>
            </a:extLst>
          </p:cNvPr>
          <p:cNvCxnSpPr>
            <a:cxnSpLocks/>
          </p:cNvCxnSpPr>
          <p:nvPr/>
        </p:nvCxnSpPr>
        <p:spPr>
          <a:xfrm flipH="1">
            <a:off x="7510272" y="1855678"/>
            <a:ext cx="2120" cy="143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4462274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a:xfrm>
            <a:off x="853440" y="329185"/>
            <a:ext cx="10500360" cy="1361504"/>
          </a:xfrm>
        </p:spPr>
        <p:txBody>
          <a:bodyPr/>
          <a:lstStyle/>
          <a:p>
            <a:r>
              <a:rPr lang="en-IN" dirty="0">
                <a:latin typeface="Arial" panose="020B0604020202020204" pitchFamily="34" charset="0"/>
                <a:cs typeface="Arial" panose="020B0604020202020204" pitchFamily="34" charset="0"/>
              </a:rPr>
              <a:t>Sensor properties</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53440" y="1707644"/>
            <a:ext cx="10500360" cy="4469319"/>
          </a:xfrm>
        </p:spPr>
        <p:txBody>
          <a:bodyPr>
            <a:normAutofit fontScale="25000" lnSpcReduction="20000"/>
          </a:bodyPr>
          <a:lstStyle/>
          <a:p>
            <a:r>
              <a:rPr lang="en-IN" sz="11200" dirty="0">
                <a:latin typeface="Arial" panose="020B0604020202020204" pitchFamily="34" charset="0"/>
                <a:cs typeface="Arial" panose="020B0604020202020204" pitchFamily="34" charset="0"/>
              </a:rPr>
              <a:t>Sensor Range – Minimum and Maximum values</a:t>
            </a:r>
          </a:p>
          <a:p>
            <a:r>
              <a:rPr lang="en-IN" sz="11200" dirty="0">
                <a:latin typeface="Arial" panose="020B0604020202020204" pitchFamily="34" charset="0"/>
                <a:cs typeface="Arial" panose="020B0604020202020204" pitchFamily="34" charset="0"/>
              </a:rPr>
              <a:t>Bias – Offset – Output of a sensor at zero input</a:t>
            </a:r>
          </a:p>
          <a:p>
            <a:r>
              <a:rPr lang="en-IN" sz="11200" dirty="0">
                <a:latin typeface="Arial" panose="020B0604020202020204" pitchFamily="34" charset="0"/>
                <a:cs typeface="Arial" panose="020B0604020202020204" pitchFamily="34" charset="0"/>
              </a:rPr>
              <a:t>Non Linearity – Amount of output differs from ideal behaviour</a:t>
            </a:r>
          </a:p>
          <a:p>
            <a:r>
              <a:rPr lang="en-IN" sz="11200" dirty="0">
                <a:latin typeface="Arial" panose="020B0604020202020204" pitchFamily="34" charset="0"/>
                <a:cs typeface="Arial" panose="020B0604020202020204" pitchFamily="34" charset="0"/>
              </a:rPr>
              <a:t>Dynamic error – Deviation in reading caused by rapid change of the measured property over time</a:t>
            </a:r>
          </a:p>
          <a:p>
            <a:r>
              <a:rPr lang="en-IN" sz="11200" dirty="0">
                <a:latin typeface="Arial" panose="020B0604020202020204" pitchFamily="34" charset="0"/>
                <a:cs typeface="Arial" panose="020B0604020202020204" pitchFamily="34" charset="0"/>
              </a:rPr>
              <a:t>Drift – If the output signal slowly changes independent of the measured property </a:t>
            </a:r>
          </a:p>
          <a:p>
            <a:r>
              <a:rPr lang="en-IN" sz="11200" dirty="0">
                <a:latin typeface="Arial" panose="020B0604020202020204" pitchFamily="34" charset="0"/>
                <a:cs typeface="Arial" panose="020B0604020202020204" pitchFamily="34" charset="0"/>
              </a:rPr>
              <a:t>Noise – Random deviation that varies in time</a:t>
            </a:r>
          </a:p>
          <a:p>
            <a:r>
              <a:rPr lang="en-IN" sz="11200" dirty="0">
                <a:latin typeface="Arial" panose="020B0604020202020204" pitchFamily="34" charset="0"/>
                <a:cs typeface="Arial" panose="020B0604020202020204" pitchFamily="34" charset="0"/>
              </a:rPr>
              <a:t>Digitization error – output is the approximation of the measured property</a:t>
            </a:r>
          </a:p>
          <a:p>
            <a:r>
              <a:rPr lang="en-IN" sz="11200" dirty="0">
                <a:latin typeface="Arial" panose="020B0604020202020204" pitchFamily="34" charset="0"/>
                <a:cs typeface="Arial" panose="020B0604020202020204" pitchFamily="34" charset="0"/>
              </a:rPr>
              <a:t>https://www.youtube.com/watch?v=_GtLK3KyoJk</a:t>
            </a: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pPr marL="0" indent="0">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a:xfrm>
            <a:off x="4044562" y="6346450"/>
            <a:ext cx="4108837" cy="375025"/>
          </a:xfrm>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a:xfrm>
            <a:off x="8614576" y="6346450"/>
            <a:ext cx="2739224" cy="375025"/>
          </a:xfrm>
        </p:spPr>
        <p:txBody>
          <a:bodyPr/>
          <a:lstStyle/>
          <a:p>
            <a:fld id="{D300B680-4920-456B-94E7-EB6DEF2EAF04}" type="slidenum">
              <a:rPr lang="en-IN" smtClean="0"/>
              <a:t>35</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47885" y="203605"/>
            <a:ext cx="3997049" cy="1500100"/>
          </a:xfrm>
          <a:prstGeom prst="rect">
            <a:avLst/>
          </a:prstGeom>
        </p:spPr>
      </p:pic>
      <p:cxnSp>
        <p:nvCxnSpPr>
          <p:cNvPr id="30" name="Straight Arrow Connector 29">
            <a:extLst>
              <a:ext uri="{FF2B5EF4-FFF2-40B4-BE49-F238E27FC236}">
                <a16:creationId xmlns:a16="http://schemas.microsoft.com/office/drawing/2014/main" id="{8C7169ED-AF7B-482B-8049-B9A4EDAFB67A}"/>
              </a:ext>
            </a:extLst>
          </p:cNvPr>
          <p:cNvCxnSpPr>
            <a:cxnSpLocks/>
          </p:cNvCxnSpPr>
          <p:nvPr/>
        </p:nvCxnSpPr>
        <p:spPr>
          <a:xfrm flipH="1">
            <a:off x="7510272" y="1855678"/>
            <a:ext cx="2120" cy="143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456887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a:xfrm>
            <a:off x="853440" y="329185"/>
            <a:ext cx="10500360" cy="1361504"/>
          </a:xfrm>
        </p:spPr>
        <p:txBody>
          <a:bodyPr/>
          <a:lstStyle/>
          <a:p>
            <a:r>
              <a:rPr lang="en-IN" dirty="0">
                <a:latin typeface="Arial" panose="020B0604020202020204" pitchFamily="34" charset="0"/>
                <a:cs typeface="Arial" panose="020B0604020202020204" pitchFamily="34" charset="0"/>
              </a:rPr>
              <a:t>Top Sensor manufacturers</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53440" y="1707644"/>
            <a:ext cx="10500360" cy="4469319"/>
          </a:xfrm>
        </p:spPr>
        <p:txBody>
          <a:bodyPr>
            <a:normAutofit fontScale="25000" lnSpcReduction="20000"/>
          </a:bodyPr>
          <a:lstStyle/>
          <a:p>
            <a:r>
              <a:rPr lang="en-IN" sz="11200" dirty="0">
                <a:latin typeface="Arial" panose="020B0604020202020204" pitchFamily="34" charset="0"/>
                <a:cs typeface="Arial" panose="020B0604020202020204" pitchFamily="34" charset="0"/>
              </a:rPr>
              <a:t>ST Micro Electronics</a:t>
            </a:r>
          </a:p>
          <a:p>
            <a:r>
              <a:rPr lang="en-IN" sz="11200" dirty="0">
                <a:latin typeface="Arial" panose="020B0604020202020204" pitchFamily="34" charset="0"/>
                <a:cs typeface="Arial" panose="020B0604020202020204" pitchFamily="34" charset="0"/>
              </a:rPr>
              <a:t>Bosch</a:t>
            </a:r>
          </a:p>
          <a:p>
            <a:r>
              <a:rPr lang="en-IN" sz="11200" dirty="0">
                <a:latin typeface="Arial" panose="020B0604020202020204" pitchFamily="34" charset="0"/>
                <a:cs typeface="Arial" panose="020B0604020202020204" pitchFamily="34" charset="0"/>
              </a:rPr>
              <a:t>Texas Instruments</a:t>
            </a:r>
          </a:p>
          <a:p>
            <a:r>
              <a:rPr lang="en-IN" sz="11200" dirty="0">
                <a:latin typeface="Arial" panose="020B0604020202020204" pitchFamily="34" charset="0"/>
                <a:cs typeface="Arial" panose="020B0604020202020204" pitchFamily="34" charset="0"/>
              </a:rPr>
              <a:t>HP</a:t>
            </a:r>
          </a:p>
          <a:p>
            <a:r>
              <a:rPr lang="en-IN" sz="11200" dirty="0">
                <a:latin typeface="Arial" panose="020B0604020202020204" pitchFamily="34" charset="0"/>
                <a:cs typeface="Arial" panose="020B0604020202020204" pitchFamily="34" charset="0"/>
              </a:rPr>
              <a:t>Knowles</a:t>
            </a:r>
          </a:p>
          <a:p>
            <a:r>
              <a:rPr lang="en-IN" sz="11200" dirty="0" err="1">
                <a:latin typeface="Arial" panose="020B0604020202020204" pitchFamily="34" charset="0"/>
                <a:cs typeface="Arial" panose="020B0604020202020204" pitchFamily="34" charset="0"/>
              </a:rPr>
              <a:t>DeltaOHM</a:t>
            </a:r>
            <a:endParaRPr lang="en-IN" sz="11200" dirty="0">
              <a:latin typeface="Arial" panose="020B0604020202020204" pitchFamily="34" charset="0"/>
              <a:cs typeface="Arial" panose="020B0604020202020204" pitchFamily="34" charset="0"/>
            </a:endParaRPr>
          </a:p>
          <a:p>
            <a:r>
              <a:rPr lang="en-IN" sz="11200" dirty="0" err="1">
                <a:latin typeface="Arial" panose="020B0604020202020204" pitchFamily="34" charset="0"/>
                <a:cs typeface="Arial" panose="020B0604020202020204" pitchFamily="34" charset="0"/>
              </a:rPr>
              <a:t>Futek</a:t>
            </a:r>
            <a:endParaRPr lang="en-IN" sz="11200" dirty="0">
              <a:latin typeface="Arial" panose="020B0604020202020204" pitchFamily="34" charset="0"/>
              <a:cs typeface="Arial" panose="020B0604020202020204" pitchFamily="34" charset="0"/>
            </a:endParaRPr>
          </a:p>
          <a:p>
            <a:r>
              <a:rPr lang="en-IN" sz="11200" dirty="0">
                <a:latin typeface="Arial" panose="020B0604020202020204" pitchFamily="34" charset="0"/>
                <a:cs typeface="Arial" panose="020B0604020202020204" pitchFamily="34" charset="0"/>
              </a:rPr>
              <a:t>All </a:t>
            </a:r>
            <a:r>
              <a:rPr lang="en-IN" sz="11200" dirty="0" err="1">
                <a:latin typeface="Arial" panose="020B0604020202020204" pitchFamily="34" charset="0"/>
                <a:cs typeface="Arial" panose="020B0604020202020204" pitchFamily="34" charset="0"/>
              </a:rPr>
              <a:t>Sensors,Omron,TSI,OXIGRAPH,ESIS</a:t>
            </a:r>
            <a:endParaRPr lang="en-IN" sz="11200" dirty="0">
              <a:latin typeface="Arial" panose="020B0604020202020204" pitchFamily="34" charset="0"/>
              <a:cs typeface="Arial" panose="020B0604020202020204" pitchFamily="34" charset="0"/>
            </a:endParaRPr>
          </a:p>
          <a:p>
            <a:r>
              <a:rPr lang="en-IN" sz="11200" dirty="0">
                <a:latin typeface="Arial" panose="020B0604020202020204" pitchFamily="34" charset="0"/>
                <a:cs typeface="Arial" panose="020B0604020202020204" pitchFamily="34" charset="0"/>
              </a:rPr>
              <a:t>Thomas </a:t>
            </a:r>
            <a:r>
              <a:rPr lang="en-IN" sz="11200" dirty="0" err="1">
                <a:latin typeface="Arial" panose="020B0604020202020204" pitchFamily="34" charset="0"/>
                <a:cs typeface="Arial" panose="020B0604020202020204" pitchFamily="34" charset="0"/>
              </a:rPr>
              <a:t>Products,Central</a:t>
            </a:r>
            <a:r>
              <a:rPr lang="en-IN" sz="11200" dirty="0">
                <a:latin typeface="Arial" panose="020B0604020202020204" pitchFamily="34" charset="0"/>
                <a:cs typeface="Arial" panose="020B0604020202020204" pitchFamily="34" charset="0"/>
              </a:rPr>
              <a:t> States </a:t>
            </a:r>
            <a:r>
              <a:rPr lang="en-IN" sz="11200" dirty="0" err="1">
                <a:latin typeface="Arial" panose="020B0604020202020204" pitchFamily="34" charset="0"/>
                <a:cs typeface="Arial" panose="020B0604020202020204" pitchFamily="34" charset="0"/>
              </a:rPr>
              <a:t>Group,EZ</a:t>
            </a:r>
            <a:r>
              <a:rPr lang="en-IN" sz="11200" dirty="0">
                <a:latin typeface="Arial" panose="020B0604020202020204" pitchFamily="34" charset="0"/>
                <a:cs typeface="Arial" panose="020B0604020202020204" pitchFamily="34" charset="0"/>
              </a:rPr>
              <a:t> </a:t>
            </a:r>
            <a:r>
              <a:rPr lang="en-IN" sz="11200" dirty="0" err="1">
                <a:latin typeface="Arial" panose="020B0604020202020204" pitchFamily="34" charset="0"/>
                <a:cs typeface="Arial" panose="020B0604020202020204" pitchFamily="34" charset="0"/>
              </a:rPr>
              <a:t>Meter,Environmend</a:t>
            </a:r>
            <a:endParaRPr lang="en-IN" sz="11200" dirty="0">
              <a:latin typeface="Arial" panose="020B0604020202020204" pitchFamily="34" charset="0"/>
              <a:cs typeface="Arial" panose="020B0604020202020204" pitchFamily="34" charset="0"/>
            </a:endParaRPr>
          </a:p>
          <a:p>
            <a:r>
              <a:rPr lang="en-IN" sz="11200" dirty="0">
                <a:latin typeface="Arial" panose="020B0604020202020204" pitchFamily="34" charset="0"/>
                <a:cs typeface="Arial" panose="020B0604020202020204" pitchFamily="34" charset="0"/>
              </a:rPr>
              <a:t>Kaylee </a:t>
            </a:r>
            <a:r>
              <a:rPr lang="en-IN" sz="11200" dirty="0" err="1">
                <a:latin typeface="Arial" panose="020B0604020202020204" pitchFamily="34" charset="0"/>
                <a:cs typeface="Arial" panose="020B0604020202020204" pitchFamily="34" charset="0"/>
              </a:rPr>
              <a:t>Controls,Kamboj</a:t>
            </a:r>
            <a:r>
              <a:rPr lang="en-IN" sz="11200" dirty="0">
                <a:latin typeface="Arial" panose="020B0604020202020204" pitchFamily="34" charset="0"/>
                <a:cs typeface="Arial" panose="020B0604020202020204" pitchFamily="34" charset="0"/>
              </a:rPr>
              <a:t> </a:t>
            </a:r>
            <a:r>
              <a:rPr lang="en-IN" sz="11200" dirty="0" err="1">
                <a:latin typeface="Arial" panose="020B0604020202020204" pitchFamily="34" charset="0"/>
                <a:cs typeface="Arial" panose="020B0604020202020204" pitchFamily="34" charset="0"/>
              </a:rPr>
              <a:t>Enterprises,Kaizen</a:t>
            </a:r>
            <a:r>
              <a:rPr lang="en-IN" sz="11200" dirty="0">
                <a:latin typeface="Arial" panose="020B0604020202020204" pitchFamily="34" charset="0"/>
                <a:cs typeface="Arial" panose="020B0604020202020204" pitchFamily="34" charset="0"/>
              </a:rPr>
              <a:t> </a:t>
            </a:r>
            <a:r>
              <a:rPr lang="en-IN" sz="11200" dirty="0" err="1">
                <a:latin typeface="Arial" panose="020B0604020202020204" pitchFamily="34" charset="0"/>
                <a:cs typeface="Arial" panose="020B0604020202020204" pitchFamily="34" charset="0"/>
              </a:rPr>
              <a:t>Imperial,Asiatech</a:t>
            </a:r>
            <a:endParaRPr lang="en-IN" sz="11200" dirty="0">
              <a:latin typeface="Arial" panose="020B0604020202020204" pitchFamily="34" charset="0"/>
              <a:cs typeface="Arial" panose="020B0604020202020204" pitchFamily="34" charset="0"/>
            </a:endParaRPr>
          </a:p>
          <a:p>
            <a:endParaRPr lang="en-IN" sz="11200"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pPr marL="0" indent="0">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a:xfrm>
            <a:off x="4044562" y="6346450"/>
            <a:ext cx="4108837" cy="375025"/>
          </a:xfrm>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a:xfrm>
            <a:off x="8614576" y="6346450"/>
            <a:ext cx="2739224" cy="375025"/>
          </a:xfrm>
        </p:spPr>
        <p:txBody>
          <a:bodyPr/>
          <a:lstStyle/>
          <a:p>
            <a:fld id="{D300B680-4920-456B-94E7-EB6DEF2EAF04}" type="slidenum">
              <a:rPr lang="en-IN" smtClean="0"/>
              <a:t>36</a:t>
            </a:fld>
            <a:endParaRPr lang="en-IN" dirty="0"/>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47885" y="203605"/>
            <a:ext cx="3997049" cy="1500100"/>
          </a:xfrm>
          <a:prstGeom prst="rect">
            <a:avLst/>
          </a:prstGeom>
        </p:spPr>
      </p:pic>
      <p:cxnSp>
        <p:nvCxnSpPr>
          <p:cNvPr id="30" name="Straight Arrow Connector 29">
            <a:extLst>
              <a:ext uri="{FF2B5EF4-FFF2-40B4-BE49-F238E27FC236}">
                <a16:creationId xmlns:a16="http://schemas.microsoft.com/office/drawing/2014/main" id="{8C7169ED-AF7B-482B-8049-B9A4EDAFB67A}"/>
              </a:ext>
            </a:extLst>
          </p:cNvPr>
          <p:cNvCxnSpPr>
            <a:cxnSpLocks/>
          </p:cNvCxnSpPr>
          <p:nvPr/>
        </p:nvCxnSpPr>
        <p:spPr>
          <a:xfrm flipH="1">
            <a:off x="7510272" y="1855678"/>
            <a:ext cx="2120" cy="143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50070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a:xfrm>
            <a:off x="853440" y="329185"/>
            <a:ext cx="10500360" cy="1361504"/>
          </a:xfrm>
        </p:spPr>
        <p:txBody>
          <a:bodyPr/>
          <a:lstStyle/>
          <a:p>
            <a:r>
              <a:rPr lang="en-IN" dirty="0">
                <a:latin typeface="Arial" panose="020B0604020202020204" pitchFamily="34" charset="0"/>
                <a:cs typeface="Arial" panose="020B0604020202020204" pitchFamily="34" charset="0"/>
              </a:rPr>
              <a:t>Market place for IoT</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53440" y="1707644"/>
            <a:ext cx="10500360" cy="4469319"/>
          </a:xfrm>
        </p:spPr>
        <p:txBody>
          <a:bodyPr>
            <a:normAutofit fontScale="25000" lnSpcReduction="20000"/>
          </a:bodyPr>
          <a:lstStyle/>
          <a:p>
            <a:r>
              <a:rPr lang="en-IN" sz="11200" b="1" i="1" dirty="0">
                <a:latin typeface="Arial" panose="020B0604020202020204" pitchFamily="34" charset="0"/>
                <a:cs typeface="Arial" panose="020B0604020202020204" pitchFamily="34" charset="0"/>
              </a:rPr>
              <a:t>India mart </a:t>
            </a:r>
          </a:p>
          <a:p>
            <a:pPr marL="0" indent="0">
              <a:buNone/>
            </a:pPr>
            <a:r>
              <a:rPr lang="en-IN" sz="11200" dirty="0">
                <a:latin typeface="Arial" panose="020B0604020202020204" pitchFamily="34" charset="0"/>
                <a:cs typeface="Arial" panose="020B0604020202020204" pitchFamily="34" charset="0"/>
                <a:hlinkClick r:id="rId2"/>
              </a:rPr>
              <a:t>https://my.indiamart.com/</a:t>
            </a:r>
            <a:endParaRPr lang="en-IN" sz="11200" dirty="0">
              <a:latin typeface="Arial" panose="020B0604020202020204" pitchFamily="34" charset="0"/>
              <a:cs typeface="Arial" panose="020B0604020202020204" pitchFamily="34" charset="0"/>
            </a:endParaRPr>
          </a:p>
          <a:p>
            <a:endParaRPr lang="en-IN" sz="11200" dirty="0">
              <a:latin typeface="Arial" panose="020B0604020202020204" pitchFamily="34" charset="0"/>
              <a:cs typeface="Arial" panose="020B0604020202020204" pitchFamily="34" charset="0"/>
            </a:endParaRPr>
          </a:p>
          <a:p>
            <a:r>
              <a:rPr lang="en-IN" sz="11200" b="1" i="1" dirty="0">
                <a:latin typeface="Arial" panose="020B0604020202020204" pitchFamily="34" charset="0"/>
                <a:cs typeface="Arial" panose="020B0604020202020204" pitchFamily="34" charset="0"/>
              </a:rPr>
              <a:t>ST Micro Electronics </a:t>
            </a:r>
          </a:p>
          <a:p>
            <a:r>
              <a:rPr lang="en-IN" sz="11200" dirty="0">
                <a:latin typeface="Arial" panose="020B0604020202020204" pitchFamily="34" charset="0"/>
                <a:cs typeface="Arial" panose="020B0604020202020204" pitchFamily="34" charset="0"/>
                <a:hlinkClick r:id="rId3"/>
              </a:rPr>
              <a:t>http://www.st.com/content/st_com/en.html</a:t>
            </a:r>
            <a:endParaRPr lang="en-IN" sz="11200" dirty="0">
              <a:latin typeface="Arial" panose="020B0604020202020204" pitchFamily="34" charset="0"/>
              <a:cs typeface="Arial" panose="020B0604020202020204" pitchFamily="34" charset="0"/>
            </a:endParaRPr>
          </a:p>
          <a:p>
            <a:endParaRPr lang="en-IN" sz="11200" dirty="0">
              <a:latin typeface="Arial" panose="020B0604020202020204" pitchFamily="34" charset="0"/>
              <a:cs typeface="Arial" panose="020B0604020202020204" pitchFamily="34" charset="0"/>
            </a:endParaRPr>
          </a:p>
          <a:p>
            <a:r>
              <a:rPr lang="en-IN" sz="11200" b="1" i="1" dirty="0">
                <a:latin typeface="Arial" panose="020B0604020202020204" pitchFamily="34" charset="0"/>
                <a:cs typeface="Arial" panose="020B0604020202020204" pitchFamily="34" charset="0"/>
              </a:rPr>
              <a:t>Bosch</a:t>
            </a:r>
          </a:p>
          <a:p>
            <a:r>
              <a:rPr lang="en-IN" sz="11200" dirty="0">
                <a:latin typeface="Arial" panose="020B0604020202020204" pitchFamily="34" charset="0"/>
                <a:cs typeface="Arial" panose="020B0604020202020204" pitchFamily="34" charset="0"/>
              </a:rPr>
              <a:t>https://www.bosch.com/products-and-services/connected-products-and-services/industry-4-0/</a:t>
            </a:r>
          </a:p>
          <a:p>
            <a:r>
              <a:rPr lang="en-IN" sz="11200" b="1" i="1" dirty="0">
                <a:latin typeface="Arial" panose="020B0604020202020204" pitchFamily="34" charset="0"/>
                <a:cs typeface="Arial" panose="020B0604020202020204" pitchFamily="34" charset="0"/>
              </a:rPr>
              <a:t>Texas Instruments </a:t>
            </a:r>
            <a:r>
              <a:rPr lang="en-IN" sz="11200" dirty="0">
                <a:latin typeface="Arial" panose="020B0604020202020204" pitchFamily="34" charset="0"/>
                <a:cs typeface="Arial" panose="020B0604020202020204" pitchFamily="34" charset="0"/>
              </a:rPr>
              <a:t>http://www.ti.com/ww/en/internet_of_things/iot-products.html</a:t>
            </a:r>
          </a:p>
          <a:p>
            <a:endParaRPr lang="en-IN" sz="11200"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pPr marL="0" indent="0">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a:xfrm>
            <a:off x="4044562" y="6346450"/>
            <a:ext cx="4108837" cy="375025"/>
          </a:xfrm>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a:xfrm>
            <a:off x="8614576" y="6346450"/>
            <a:ext cx="2739224" cy="375025"/>
          </a:xfrm>
        </p:spPr>
        <p:txBody>
          <a:bodyPr/>
          <a:lstStyle/>
          <a:p>
            <a:fld id="{D300B680-4920-456B-94E7-EB6DEF2EAF04}" type="slidenum">
              <a:rPr lang="en-IN" smtClean="0"/>
              <a:t>37</a:t>
            </a:fld>
            <a:endParaRPr lang="en-IN" dirty="0"/>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88565" y="20724"/>
            <a:ext cx="3997049" cy="1500100"/>
          </a:xfrm>
          <a:prstGeom prst="rect">
            <a:avLst/>
          </a:prstGeom>
        </p:spPr>
      </p:pic>
      <p:cxnSp>
        <p:nvCxnSpPr>
          <p:cNvPr id="30" name="Straight Arrow Connector 29">
            <a:extLst>
              <a:ext uri="{FF2B5EF4-FFF2-40B4-BE49-F238E27FC236}">
                <a16:creationId xmlns:a16="http://schemas.microsoft.com/office/drawing/2014/main" id="{8C7169ED-AF7B-482B-8049-B9A4EDAFB67A}"/>
              </a:ext>
            </a:extLst>
          </p:cNvPr>
          <p:cNvCxnSpPr>
            <a:cxnSpLocks/>
          </p:cNvCxnSpPr>
          <p:nvPr/>
        </p:nvCxnSpPr>
        <p:spPr>
          <a:xfrm flipH="1">
            <a:off x="7510272" y="1855678"/>
            <a:ext cx="2120" cy="143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164712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a:xfrm>
            <a:off x="853440" y="329185"/>
            <a:ext cx="10500360" cy="1361504"/>
          </a:xfrm>
        </p:spPr>
        <p:txBody>
          <a:bodyPr/>
          <a:lstStyle/>
          <a:p>
            <a:r>
              <a:rPr lang="en-IN" dirty="0">
                <a:latin typeface="Arial" panose="020B0604020202020204" pitchFamily="34" charset="0"/>
                <a:cs typeface="Arial" panose="020B0604020202020204" pitchFamily="34" charset="0"/>
              </a:rPr>
              <a:t>IoT Prototyping environment</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53440" y="1707644"/>
            <a:ext cx="10500360" cy="4469319"/>
          </a:xfrm>
        </p:spPr>
        <p:txBody>
          <a:bodyPr>
            <a:normAutofit fontScale="25000" lnSpcReduction="20000"/>
          </a:bodyPr>
          <a:lstStyle/>
          <a:p>
            <a:r>
              <a:rPr lang="en-IN" sz="12800" dirty="0">
                <a:latin typeface="Arial" panose="020B0604020202020204" pitchFamily="34" charset="0"/>
                <a:cs typeface="Arial" panose="020B0604020202020204" pitchFamily="34" charset="0"/>
              </a:rPr>
              <a:t>Arduino</a:t>
            </a:r>
          </a:p>
          <a:p>
            <a:r>
              <a:rPr lang="en-IN" sz="8000" dirty="0">
                <a:hlinkClick r:id="rId2"/>
              </a:rPr>
              <a:t>Arduino</a:t>
            </a:r>
            <a:r>
              <a:rPr lang="en-IN" sz="8000" dirty="0"/>
              <a:t> is an open-source platform used for building electronics projects. Arduino consists of both a physical programmable circuit board (often referred to as a </a:t>
            </a:r>
            <a:r>
              <a:rPr lang="en-IN" sz="8000" dirty="0">
                <a:hlinkClick r:id="rId3"/>
              </a:rPr>
              <a:t>microcontroller</a:t>
            </a:r>
            <a:r>
              <a:rPr lang="en-IN" sz="8000" dirty="0"/>
              <a:t>) and a piece of </a:t>
            </a:r>
            <a:r>
              <a:rPr lang="en-IN" sz="8000" dirty="0">
                <a:hlinkClick r:id="rId4"/>
              </a:rPr>
              <a:t>software</a:t>
            </a:r>
            <a:r>
              <a:rPr lang="en-IN" sz="8000" dirty="0"/>
              <a:t>, or IDE (Integrated Development Environment) that runs on your computer, used to write and upload computer code to the physical board.</a:t>
            </a:r>
          </a:p>
          <a:p>
            <a:r>
              <a:rPr lang="en-IN" sz="8000" dirty="0"/>
              <a:t>The Arduino platform has become quite popular with people just starting out with electronics, and for good reason. Unlike most previous programmable circuit boards, the Arduino does not need a separate piece of hardware (called a programmer) in order to load new code onto the board – you can simply use a USB cable. Additionally, the Arduino IDE uses a simplified version of C++, making it easier to learn to program. Finally, Arduino provides a standard form factor that breaks out the functions of the micro-controller into a more accessible package.</a:t>
            </a:r>
          </a:p>
          <a:p>
            <a:r>
              <a:rPr lang="en-IN" sz="8000" dirty="0"/>
              <a:t>Arduino board family</a:t>
            </a:r>
          </a:p>
          <a:p>
            <a:pPr lvl="1"/>
            <a:r>
              <a:rPr lang="en-IN" sz="8000" dirty="0"/>
              <a:t>Arduino Uno</a:t>
            </a:r>
          </a:p>
          <a:p>
            <a:pPr lvl="1"/>
            <a:r>
              <a:rPr lang="en-IN" sz="8000" dirty="0"/>
              <a:t>Arduino Mega</a:t>
            </a:r>
          </a:p>
          <a:p>
            <a:pPr lvl="1"/>
            <a:r>
              <a:rPr lang="en-IN" sz="8000" dirty="0"/>
              <a:t>Lily Pad Arduino</a:t>
            </a:r>
          </a:p>
          <a:p>
            <a:r>
              <a:rPr lang="en-IN" sz="11200" dirty="0">
                <a:latin typeface="Arial" panose="020B0604020202020204" pitchFamily="34" charset="0"/>
                <a:cs typeface="Arial" panose="020B0604020202020204" pitchFamily="34" charset="0"/>
              </a:rPr>
              <a:t>https://learn.sparkfun.com/tutorials/what-is-an-arduino</a:t>
            </a: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pPr marL="0" indent="0">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a:xfrm>
            <a:off x="4044562" y="6346450"/>
            <a:ext cx="4108837" cy="375025"/>
          </a:xfrm>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a:xfrm>
            <a:off x="8614576" y="6346450"/>
            <a:ext cx="2739224" cy="375025"/>
          </a:xfrm>
        </p:spPr>
        <p:txBody>
          <a:bodyPr/>
          <a:lstStyle/>
          <a:p>
            <a:fld id="{D300B680-4920-456B-94E7-EB6DEF2EAF04}" type="slidenum">
              <a:rPr lang="en-IN" smtClean="0"/>
              <a:t>38</a:t>
            </a:fld>
            <a:endParaRPr lang="en-IN" dirty="0"/>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88565" y="20724"/>
            <a:ext cx="3997049" cy="1500100"/>
          </a:xfrm>
          <a:prstGeom prst="rect">
            <a:avLst/>
          </a:prstGeom>
        </p:spPr>
      </p:pic>
      <p:cxnSp>
        <p:nvCxnSpPr>
          <p:cNvPr id="30" name="Straight Arrow Connector 29">
            <a:extLst>
              <a:ext uri="{FF2B5EF4-FFF2-40B4-BE49-F238E27FC236}">
                <a16:creationId xmlns:a16="http://schemas.microsoft.com/office/drawing/2014/main" id="{8C7169ED-AF7B-482B-8049-B9A4EDAFB67A}"/>
              </a:ext>
            </a:extLst>
          </p:cNvPr>
          <p:cNvCxnSpPr>
            <a:cxnSpLocks/>
          </p:cNvCxnSpPr>
          <p:nvPr/>
        </p:nvCxnSpPr>
        <p:spPr>
          <a:xfrm flipH="1">
            <a:off x="7510272" y="1855678"/>
            <a:ext cx="2120" cy="143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46194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a:xfrm>
            <a:off x="853440" y="329185"/>
            <a:ext cx="10500360" cy="1361504"/>
          </a:xfrm>
        </p:spPr>
        <p:txBody>
          <a:bodyPr/>
          <a:lstStyle/>
          <a:p>
            <a:r>
              <a:rPr lang="en-IN" dirty="0">
                <a:latin typeface="Arial" panose="020B0604020202020204" pitchFamily="34" charset="0"/>
                <a:cs typeface="Arial" panose="020B0604020202020204" pitchFamily="34" charset="0"/>
              </a:rPr>
              <a:t>Arduino - flavours</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53440" y="1707644"/>
            <a:ext cx="10500360" cy="4469319"/>
          </a:xfrm>
        </p:spPr>
        <p:txBody>
          <a:bodyPr>
            <a:normAutofit/>
          </a:bodyPr>
          <a:lstStyle/>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pPr marL="0" indent="0">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a:xfrm>
            <a:off x="4044562" y="6346450"/>
            <a:ext cx="4108837" cy="375025"/>
          </a:xfrm>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a:xfrm>
            <a:off x="8614576" y="6346450"/>
            <a:ext cx="2739224" cy="375025"/>
          </a:xfrm>
        </p:spPr>
        <p:txBody>
          <a:bodyPr/>
          <a:lstStyle/>
          <a:p>
            <a:fld id="{D300B680-4920-456B-94E7-EB6DEF2EAF04}" type="slidenum">
              <a:rPr lang="en-IN" smtClean="0"/>
              <a:t>39</a:t>
            </a:fld>
            <a:endParaRPr lang="en-IN" dirty="0"/>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88565" y="20724"/>
            <a:ext cx="3997049" cy="1500100"/>
          </a:xfrm>
          <a:prstGeom prst="rect">
            <a:avLst/>
          </a:prstGeom>
        </p:spPr>
      </p:pic>
      <p:cxnSp>
        <p:nvCxnSpPr>
          <p:cNvPr id="30" name="Straight Arrow Connector 29">
            <a:extLst>
              <a:ext uri="{FF2B5EF4-FFF2-40B4-BE49-F238E27FC236}">
                <a16:creationId xmlns:a16="http://schemas.microsoft.com/office/drawing/2014/main" id="{8C7169ED-AF7B-482B-8049-B9A4EDAFB67A}"/>
              </a:ext>
            </a:extLst>
          </p:cNvPr>
          <p:cNvCxnSpPr>
            <a:cxnSpLocks/>
          </p:cNvCxnSpPr>
          <p:nvPr/>
        </p:nvCxnSpPr>
        <p:spPr>
          <a:xfrm flipH="1">
            <a:off x="7510272" y="1855678"/>
            <a:ext cx="2120" cy="143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AC81622F-EFA0-49CD-B768-A57BCBD4CA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998" y="1500187"/>
            <a:ext cx="5248275" cy="4846263"/>
          </a:xfrm>
          <a:prstGeom prst="rect">
            <a:avLst/>
          </a:prstGeom>
        </p:spPr>
      </p:pic>
      <p:pic>
        <p:nvPicPr>
          <p:cNvPr id="10" name="Picture 9">
            <a:extLst>
              <a:ext uri="{FF2B5EF4-FFF2-40B4-BE49-F238E27FC236}">
                <a16:creationId xmlns:a16="http://schemas.microsoft.com/office/drawing/2014/main" id="{D5A802AF-93BA-44A0-8072-A9BB0E37541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74481" y="1712669"/>
            <a:ext cx="2859699" cy="4276725"/>
          </a:xfrm>
          <a:prstGeom prst="rect">
            <a:avLst/>
          </a:prstGeom>
        </p:spPr>
      </p:pic>
      <p:pic>
        <p:nvPicPr>
          <p:cNvPr id="12" name="Picture 11">
            <a:extLst>
              <a:ext uri="{FF2B5EF4-FFF2-40B4-BE49-F238E27FC236}">
                <a16:creationId xmlns:a16="http://schemas.microsoft.com/office/drawing/2014/main" id="{89740FC4-9A45-46AC-A759-2620C60E857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70369" y="1829285"/>
            <a:ext cx="3997049" cy="4364633"/>
          </a:xfrm>
          <a:prstGeom prst="rect">
            <a:avLst/>
          </a:prstGeom>
        </p:spPr>
      </p:pic>
    </p:spTree>
    <p:extLst>
      <p:ext uri="{BB962C8B-B14F-4D97-AF65-F5344CB8AC3E}">
        <p14:creationId xmlns:p14="http://schemas.microsoft.com/office/powerpoint/2010/main" val="23299452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p:txBody>
          <a:bodyPr/>
          <a:lstStyle/>
          <a:p>
            <a:r>
              <a:rPr lang="en-IN" dirty="0">
                <a:latin typeface="Arial" panose="020B0604020202020204" pitchFamily="34" charset="0"/>
                <a:cs typeface="Arial" panose="020B0604020202020204" pitchFamily="34" charset="0"/>
              </a:rPr>
              <a:t>What is IoT ?</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p:txBody>
          <a:bodyPr>
            <a:normAutofit fontScale="70000" lnSpcReduction="20000"/>
          </a:bodyPr>
          <a:lstStyle/>
          <a:p>
            <a:r>
              <a:rPr lang="en-IN" b="1" dirty="0">
                <a:latin typeface="Arial" panose="020B0604020202020204" pitchFamily="34" charset="0"/>
                <a:cs typeface="Arial" panose="020B0604020202020204" pitchFamily="34" charset="0"/>
              </a:rPr>
              <a:t>Internet of things (IoT) </a:t>
            </a:r>
            <a:r>
              <a:rPr lang="en-IN" dirty="0">
                <a:latin typeface="Arial" panose="020B0604020202020204" pitchFamily="34" charset="0"/>
                <a:cs typeface="Arial" panose="020B0604020202020204" pitchFamily="34" charset="0"/>
              </a:rPr>
              <a:t>is  computing concept that describes the idea of every day physical objects being connected to the internet and being able to identify themselves to other devices.</a:t>
            </a:r>
          </a:p>
          <a:p>
            <a:r>
              <a:rPr lang="en-IN" dirty="0">
                <a:latin typeface="Arial" panose="020B0604020202020204" pitchFamily="34" charset="0"/>
                <a:cs typeface="Arial" panose="020B0604020202020204" pitchFamily="34" charset="0"/>
              </a:rPr>
              <a:t>With IoT an object can represent itself digitally and communicate with other objects in unison.</a:t>
            </a:r>
          </a:p>
          <a:p>
            <a:r>
              <a:rPr lang="en-IN" dirty="0">
                <a:latin typeface="Arial" panose="020B0604020202020204" pitchFamily="34" charset="0"/>
                <a:cs typeface="Arial" panose="020B0604020202020204" pitchFamily="34" charset="0"/>
              </a:rPr>
              <a:t>IOT describes a world where just about every thing can be connected and communicate in an intelligent fashion. In other words, with IoT the physical world is becoming one big information system.</a:t>
            </a:r>
          </a:p>
          <a:p>
            <a:r>
              <a:rPr lang="en-IN" dirty="0">
                <a:latin typeface="Arial" panose="020B0604020202020204" pitchFamily="34" charset="0"/>
                <a:cs typeface="Arial" panose="020B0604020202020204" pitchFamily="34" charset="0"/>
              </a:rPr>
              <a:t>Term IoT was coined by Kelvin Ashton an expert on digital innovation</a:t>
            </a:r>
          </a:p>
          <a:p>
            <a:r>
              <a:rPr lang="en-IN" dirty="0">
                <a:latin typeface="Arial" panose="020B0604020202020204" pitchFamily="34" charset="0"/>
                <a:cs typeface="Arial" panose="020B0604020202020204" pitchFamily="34" charset="0"/>
              </a:rPr>
              <a:t>First version of internet was about data created by people and the next version is about data created by things.</a:t>
            </a:r>
          </a:p>
          <a:p>
            <a:r>
              <a:rPr lang="en-IN" dirty="0">
                <a:latin typeface="Arial" panose="020B0604020202020204" pitchFamily="34" charset="0"/>
                <a:cs typeface="Arial" panose="020B0604020202020204" pitchFamily="34" charset="0"/>
              </a:rPr>
              <a:t>Quote from Ashton in 1999 RFID Journal</a:t>
            </a:r>
          </a:p>
          <a:p>
            <a:r>
              <a:rPr lang="en-IN" dirty="0">
                <a:latin typeface="Arial" panose="020B0604020202020204" pitchFamily="34" charset="0"/>
                <a:cs typeface="Arial" panose="020B0604020202020204" pitchFamily="34" charset="0"/>
              </a:rPr>
              <a:t>“If we had computers to knew everything there was to know about things – using data they gathered without any help from us- we would be able to track and count every thing, and greatly reduce waste,loss and </a:t>
            </a:r>
            <a:r>
              <a:rPr lang="en-IN" dirty="0" err="1">
                <a:latin typeface="Arial" panose="020B0604020202020204" pitchFamily="34" charset="0"/>
                <a:cs typeface="Arial" panose="020B0604020202020204" pitchFamily="34" charset="0"/>
              </a:rPr>
              <a:t>cost.We</a:t>
            </a:r>
            <a:r>
              <a:rPr lang="en-IN" dirty="0">
                <a:latin typeface="Arial" panose="020B0604020202020204" pitchFamily="34" charset="0"/>
                <a:cs typeface="Arial" panose="020B0604020202020204" pitchFamily="34" charset="0"/>
              </a:rPr>
              <a:t> would know when things needed replacing, repairing or recalling and whether they were fresh or past their best”</a:t>
            </a: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p:txBody>
          <a:bodyPr/>
          <a:lstStyle/>
          <a:p>
            <a:fld id="{D300B680-4920-456B-94E7-EB6DEF2EAF04}" type="slidenum">
              <a:rPr lang="en-IN" smtClean="0"/>
              <a:t>4</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80010" y="18119"/>
            <a:ext cx="3891534" cy="1325563"/>
          </a:xfrm>
          <a:prstGeom prst="rect">
            <a:avLst/>
          </a:prstGeom>
        </p:spPr>
      </p:pic>
    </p:spTree>
    <p:extLst>
      <p:ext uri="{BB962C8B-B14F-4D97-AF65-F5344CB8AC3E}">
        <p14:creationId xmlns:p14="http://schemas.microsoft.com/office/powerpoint/2010/main" val="299066920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a:xfrm>
            <a:off x="853440" y="329185"/>
            <a:ext cx="10500360" cy="1361504"/>
          </a:xfrm>
        </p:spPr>
        <p:txBody>
          <a:bodyPr/>
          <a:lstStyle/>
          <a:p>
            <a:r>
              <a:rPr lang="en-IN" dirty="0">
                <a:latin typeface="Arial" panose="020B0604020202020204" pitchFamily="34" charset="0"/>
                <a:cs typeface="Arial" panose="020B0604020202020204" pitchFamily="34" charset="0"/>
              </a:rPr>
              <a:t>Arduino Uno – Deep drive</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53440" y="1707644"/>
            <a:ext cx="10500360" cy="4469319"/>
          </a:xfrm>
        </p:spPr>
        <p:txBody>
          <a:bodyPr>
            <a:normAutofit/>
          </a:bodyPr>
          <a:lstStyle/>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pPr marL="0" indent="0">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a:xfrm>
            <a:off x="4044562" y="6346450"/>
            <a:ext cx="4108837" cy="375025"/>
          </a:xfrm>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a:xfrm>
            <a:off x="8614576" y="6346450"/>
            <a:ext cx="2739224" cy="375025"/>
          </a:xfrm>
        </p:spPr>
        <p:txBody>
          <a:bodyPr/>
          <a:lstStyle/>
          <a:p>
            <a:fld id="{D300B680-4920-456B-94E7-EB6DEF2EAF04}" type="slidenum">
              <a:rPr lang="en-IN" smtClean="0"/>
              <a:t>40</a:t>
            </a:fld>
            <a:endParaRPr lang="en-IN" dirty="0"/>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88565" y="20724"/>
            <a:ext cx="3997049" cy="1500100"/>
          </a:xfrm>
          <a:prstGeom prst="rect">
            <a:avLst/>
          </a:prstGeom>
        </p:spPr>
      </p:pic>
      <p:cxnSp>
        <p:nvCxnSpPr>
          <p:cNvPr id="30" name="Straight Arrow Connector 29">
            <a:extLst>
              <a:ext uri="{FF2B5EF4-FFF2-40B4-BE49-F238E27FC236}">
                <a16:creationId xmlns:a16="http://schemas.microsoft.com/office/drawing/2014/main" id="{8C7169ED-AF7B-482B-8049-B9A4EDAFB67A}"/>
              </a:ext>
            </a:extLst>
          </p:cNvPr>
          <p:cNvCxnSpPr>
            <a:cxnSpLocks/>
          </p:cNvCxnSpPr>
          <p:nvPr/>
        </p:nvCxnSpPr>
        <p:spPr>
          <a:xfrm flipH="1">
            <a:off x="7510272" y="1855678"/>
            <a:ext cx="2120" cy="143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400D77FD-3FCB-4E1F-8C9A-C4B05116B0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7957" y="1520824"/>
            <a:ext cx="9959926" cy="4765318"/>
          </a:xfrm>
          <a:prstGeom prst="rect">
            <a:avLst/>
          </a:prstGeom>
        </p:spPr>
      </p:pic>
    </p:spTree>
    <p:extLst>
      <p:ext uri="{BB962C8B-B14F-4D97-AF65-F5344CB8AC3E}">
        <p14:creationId xmlns:p14="http://schemas.microsoft.com/office/powerpoint/2010/main" val="140173959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a:xfrm>
            <a:off x="853440" y="329185"/>
            <a:ext cx="10500360" cy="1361504"/>
          </a:xfrm>
        </p:spPr>
        <p:txBody>
          <a:bodyPr/>
          <a:lstStyle/>
          <a:p>
            <a:r>
              <a:rPr lang="en-IN" dirty="0">
                <a:latin typeface="Arial" panose="020B0604020202020204" pitchFamily="34" charset="0"/>
                <a:cs typeface="Arial" panose="020B0604020202020204" pitchFamily="34" charset="0"/>
              </a:rPr>
              <a:t>Arduino Uno – Deep drive</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53440" y="1707644"/>
            <a:ext cx="10500360" cy="4469319"/>
          </a:xfrm>
        </p:spPr>
        <p:txBody>
          <a:bodyPr>
            <a:normAutofit fontScale="25000" lnSpcReduction="20000"/>
          </a:bodyPr>
          <a:lstStyle/>
          <a:p>
            <a:r>
              <a:rPr lang="en-IN" sz="5600" b="1" dirty="0">
                <a:latin typeface="Arial" panose="020B0604020202020204" pitchFamily="34" charset="0"/>
                <a:cs typeface="Arial" panose="020B0604020202020204" pitchFamily="34" charset="0"/>
              </a:rPr>
              <a:t>1 – Power through USB</a:t>
            </a:r>
          </a:p>
          <a:p>
            <a:r>
              <a:rPr lang="en-IN" sz="5600" b="1" dirty="0">
                <a:latin typeface="Arial" panose="020B0604020202020204" pitchFamily="34" charset="0"/>
                <a:cs typeface="Arial" panose="020B0604020202020204" pitchFamily="34" charset="0"/>
              </a:rPr>
              <a:t>2 – Power through Barrel Jack (DC – 6 to 12 volts)</a:t>
            </a:r>
          </a:p>
          <a:p>
            <a:r>
              <a:rPr lang="en-IN" sz="5600" b="1" dirty="0">
                <a:latin typeface="Arial" panose="020B0604020202020204" pitchFamily="34" charset="0"/>
                <a:cs typeface="Arial" panose="020B0604020202020204" pitchFamily="34" charset="0"/>
              </a:rPr>
              <a:t>PINS</a:t>
            </a:r>
          </a:p>
          <a:p>
            <a:r>
              <a:rPr lang="en-IN" sz="5600" b="1" dirty="0">
                <a:latin typeface="Arial" panose="020B0604020202020204" pitchFamily="34" charset="0"/>
                <a:cs typeface="Arial" panose="020B0604020202020204" pitchFamily="34" charset="0"/>
              </a:rPr>
              <a:t>3 – Ground</a:t>
            </a:r>
          </a:p>
          <a:p>
            <a:r>
              <a:rPr lang="en-IN" sz="5600" b="1" dirty="0">
                <a:latin typeface="Arial" panose="020B0604020202020204" pitchFamily="34" charset="0"/>
                <a:cs typeface="Arial" panose="020B0604020202020204" pitchFamily="34" charset="0"/>
              </a:rPr>
              <a:t>4 – 5 Volt power</a:t>
            </a:r>
          </a:p>
          <a:p>
            <a:r>
              <a:rPr lang="en-IN" sz="5600" b="1" dirty="0">
                <a:latin typeface="Arial" panose="020B0604020202020204" pitchFamily="34" charset="0"/>
                <a:cs typeface="Arial" panose="020B0604020202020204" pitchFamily="34" charset="0"/>
              </a:rPr>
              <a:t>5 – 3.5 Volt power</a:t>
            </a:r>
          </a:p>
          <a:p>
            <a:r>
              <a:rPr lang="en-IN" sz="5600" b="1" dirty="0">
                <a:latin typeface="Arial" panose="020B0604020202020204" pitchFamily="34" charset="0"/>
                <a:cs typeface="Arial" panose="020B0604020202020204" pitchFamily="34" charset="0"/>
              </a:rPr>
              <a:t>6 -  A0 to A5 Analog pig</a:t>
            </a:r>
          </a:p>
          <a:p>
            <a:r>
              <a:rPr lang="en-IN" sz="5600" b="1" dirty="0">
                <a:latin typeface="Arial" panose="020B0604020202020204" pitchFamily="34" charset="0"/>
                <a:cs typeface="Arial" panose="020B0604020202020204" pitchFamily="34" charset="0"/>
              </a:rPr>
              <a:t>7 -  Digital pin 0 through 13</a:t>
            </a:r>
          </a:p>
          <a:p>
            <a:r>
              <a:rPr lang="en-IN" sz="5600" b="1" dirty="0">
                <a:latin typeface="Arial" panose="020B0604020202020204" pitchFamily="34" charset="0"/>
                <a:cs typeface="Arial" panose="020B0604020202020204" pitchFamily="34" charset="0"/>
              </a:rPr>
              <a:t>8 – Pulse Width Modulation (PWM) - </a:t>
            </a:r>
            <a:r>
              <a:rPr lang="en-IN" sz="5600" b="1" dirty="0"/>
              <a:t>simulate </a:t>
            </a:r>
            <a:r>
              <a:rPr lang="en-IN" sz="5600" b="1" dirty="0" err="1"/>
              <a:t>analog</a:t>
            </a:r>
            <a:r>
              <a:rPr lang="en-IN" sz="5600" b="1" dirty="0"/>
              <a:t> output (like fading an LED in and out).</a:t>
            </a:r>
          </a:p>
          <a:p>
            <a:r>
              <a:rPr lang="en-IN" sz="5600" b="1" dirty="0">
                <a:latin typeface="Arial" panose="020B0604020202020204" pitchFamily="34" charset="0"/>
                <a:cs typeface="Arial" panose="020B0604020202020204" pitchFamily="34" charset="0"/>
              </a:rPr>
              <a:t>9 – Analog Reference - </a:t>
            </a:r>
            <a:r>
              <a:rPr lang="en-IN" sz="5600" b="1" dirty="0"/>
              <a:t>Most of the time you can leave this pin alone. It is sometimes used to set an external reference voltage (between 0 and 5 Volts) as the upper limit for the </a:t>
            </a:r>
            <a:r>
              <a:rPr lang="en-IN" sz="5600" b="1" dirty="0" err="1"/>
              <a:t>analog</a:t>
            </a:r>
            <a:r>
              <a:rPr lang="en-IN" sz="5600" b="1" dirty="0"/>
              <a:t> input pins.</a:t>
            </a:r>
          </a:p>
          <a:p>
            <a:r>
              <a:rPr lang="en-IN" sz="5600" b="1" dirty="0">
                <a:latin typeface="Arial" panose="020B0604020202020204" pitchFamily="34" charset="0"/>
                <a:cs typeface="Arial" panose="020B0604020202020204" pitchFamily="34" charset="0"/>
              </a:rPr>
              <a:t>10 – Reset Button</a:t>
            </a:r>
          </a:p>
          <a:p>
            <a:r>
              <a:rPr lang="en-IN" sz="5600" b="1" dirty="0">
                <a:latin typeface="Arial" panose="020B0604020202020204" pitchFamily="34" charset="0"/>
                <a:cs typeface="Arial" panose="020B0604020202020204" pitchFamily="34" charset="0"/>
              </a:rPr>
              <a:t>11 – Power Led Indicator</a:t>
            </a:r>
          </a:p>
          <a:p>
            <a:r>
              <a:rPr lang="en-IN" sz="5600" b="1" dirty="0">
                <a:latin typeface="Arial" panose="020B0604020202020204" pitchFamily="34" charset="0"/>
                <a:cs typeface="Arial" panose="020B0604020202020204" pitchFamily="34" charset="0"/>
              </a:rPr>
              <a:t>12 – RX/TX indicator LED’s - </a:t>
            </a:r>
            <a:r>
              <a:rPr lang="en-IN" sz="5600" b="1" dirty="0"/>
              <a:t>These LEDs will give us some nice visual indications whenever our Arduino is receiving or transmitting data (like when we’re loading a new program onto the board).</a:t>
            </a:r>
          </a:p>
          <a:p>
            <a:r>
              <a:rPr lang="en-IN" sz="5600" b="1" dirty="0">
                <a:latin typeface="Arial" panose="020B0604020202020204" pitchFamily="34" charset="0"/>
                <a:cs typeface="Arial" panose="020B0604020202020204" pitchFamily="34" charset="0"/>
              </a:rPr>
              <a:t>13 – Integrated Chip (IC) – </a:t>
            </a:r>
            <a:r>
              <a:rPr lang="en-IN" sz="5600" b="1" dirty="0" err="1"/>
              <a:t>Atmega</a:t>
            </a:r>
            <a:endParaRPr lang="en-IN" sz="5600" b="1" dirty="0"/>
          </a:p>
          <a:p>
            <a:r>
              <a:rPr lang="en-IN" sz="5600" b="1" dirty="0">
                <a:latin typeface="Arial" panose="020B0604020202020204" pitchFamily="34" charset="0"/>
                <a:cs typeface="Arial" panose="020B0604020202020204" pitchFamily="34" charset="0"/>
              </a:rPr>
              <a:t>14 – Voltage Regulator</a:t>
            </a:r>
          </a:p>
          <a:p>
            <a:endParaRPr lang="en-IN" sz="5100" b="1"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pPr marL="0" indent="0">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a:xfrm>
            <a:off x="4044562" y="6346450"/>
            <a:ext cx="4108837" cy="375025"/>
          </a:xfrm>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a:xfrm>
            <a:off x="8614576" y="6346450"/>
            <a:ext cx="2739224" cy="375025"/>
          </a:xfrm>
        </p:spPr>
        <p:txBody>
          <a:bodyPr/>
          <a:lstStyle/>
          <a:p>
            <a:fld id="{D300B680-4920-456B-94E7-EB6DEF2EAF04}" type="slidenum">
              <a:rPr lang="en-IN" smtClean="0"/>
              <a:t>41</a:t>
            </a:fld>
            <a:endParaRPr lang="en-IN" dirty="0"/>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88565" y="20724"/>
            <a:ext cx="3997049" cy="1500100"/>
          </a:xfrm>
          <a:prstGeom prst="rect">
            <a:avLst/>
          </a:prstGeom>
        </p:spPr>
      </p:pic>
      <p:cxnSp>
        <p:nvCxnSpPr>
          <p:cNvPr id="30" name="Straight Arrow Connector 29">
            <a:extLst>
              <a:ext uri="{FF2B5EF4-FFF2-40B4-BE49-F238E27FC236}">
                <a16:creationId xmlns:a16="http://schemas.microsoft.com/office/drawing/2014/main" id="{8C7169ED-AF7B-482B-8049-B9A4EDAFB67A}"/>
              </a:ext>
            </a:extLst>
          </p:cNvPr>
          <p:cNvCxnSpPr>
            <a:cxnSpLocks/>
          </p:cNvCxnSpPr>
          <p:nvPr/>
        </p:nvCxnSpPr>
        <p:spPr>
          <a:xfrm flipH="1">
            <a:off x="7510272" y="1855678"/>
            <a:ext cx="2120" cy="143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256598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a:xfrm>
            <a:off x="853440" y="329185"/>
            <a:ext cx="10500360" cy="1361504"/>
          </a:xfrm>
        </p:spPr>
        <p:txBody>
          <a:bodyPr/>
          <a:lstStyle/>
          <a:p>
            <a:r>
              <a:rPr lang="en-IN" dirty="0" err="1">
                <a:latin typeface="Arial" panose="020B0604020202020204" pitchFamily="34" charset="0"/>
                <a:cs typeface="Arial" panose="020B0604020202020204" pitchFamily="34" charset="0"/>
              </a:rPr>
              <a:t>NodeMCU</a:t>
            </a:r>
            <a:r>
              <a:rPr lang="en-IN" dirty="0">
                <a:latin typeface="Arial" panose="020B0604020202020204" pitchFamily="34" charset="0"/>
                <a:cs typeface="Arial" panose="020B0604020202020204" pitchFamily="34" charset="0"/>
              </a:rPr>
              <a:t>(ESP 8266)-</a:t>
            </a:r>
            <a:r>
              <a:rPr lang="en-IN" dirty="0" err="1">
                <a:latin typeface="Arial" panose="020B0604020202020204" pitchFamily="34" charset="0"/>
                <a:cs typeface="Arial" panose="020B0604020202020204" pitchFamily="34" charset="0"/>
              </a:rPr>
              <a:t>Amica</a:t>
            </a:r>
            <a:endParaRPr lang="en-IN"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53440" y="1707644"/>
            <a:ext cx="10500360" cy="4469319"/>
          </a:xfrm>
        </p:spPr>
        <p:txBody>
          <a:bodyPr>
            <a:normAutofit/>
          </a:bodyPr>
          <a:lstStyle/>
          <a:p>
            <a:endParaRPr lang="en-IN" sz="5100" b="1"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pPr marL="0" indent="0">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a:xfrm>
            <a:off x="4044562" y="6346450"/>
            <a:ext cx="4108837" cy="375025"/>
          </a:xfrm>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a:xfrm>
            <a:off x="8614576" y="6346450"/>
            <a:ext cx="2739224" cy="375025"/>
          </a:xfrm>
        </p:spPr>
        <p:txBody>
          <a:bodyPr/>
          <a:lstStyle/>
          <a:p>
            <a:fld id="{D300B680-4920-456B-94E7-EB6DEF2EAF04}" type="slidenum">
              <a:rPr lang="en-IN" smtClean="0"/>
              <a:t>42</a:t>
            </a:fld>
            <a:endParaRPr lang="en-IN" dirty="0"/>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88565" y="20724"/>
            <a:ext cx="3997049" cy="1500100"/>
          </a:xfrm>
          <a:prstGeom prst="rect">
            <a:avLst/>
          </a:prstGeom>
        </p:spPr>
      </p:pic>
      <p:cxnSp>
        <p:nvCxnSpPr>
          <p:cNvPr id="30" name="Straight Arrow Connector 29">
            <a:extLst>
              <a:ext uri="{FF2B5EF4-FFF2-40B4-BE49-F238E27FC236}">
                <a16:creationId xmlns:a16="http://schemas.microsoft.com/office/drawing/2014/main" id="{8C7169ED-AF7B-482B-8049-B9A4EDAFB67A}"/>
              </a:ext>
            </a:extLst>
          </p:cNvPr>
          <p:cNvCxnSpPr>
            <a:cxnSpLocks/>
          </p:cNvCxnSpPr>
          <p:nvPr/>
        </p:nvCxnSpPr>
        <p:spPr>
          <a:xfrm flipH="1">
            <a:off x="7510272" y="1855678"/>
            <a:ext cx="2120" cy="143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EE66B80F-227B-48CE-9702-2469888EFE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62300" y="1477769"/>
            <a:ext cx="5867400" cy="4943475"/>
          </a:xfrm>
          <a:prstGeom prst="rect">
            <a:avLst/>
          </a:prstGeom>
        </p:spPr>
      </p:pic>
    </p:spTree>
    <p:extLst>
      <p:ext uri="{BB962C8B-B14F-4D97-AF65-F5344CB8AC3E}">
        <p14:creationId xmlns:p14="http://schemas.microsoft.com/office/powerpoint/2010/main" val="372605266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a:xfrm>
            <a:off x="853440" y="329185"/>
            <a:ext cx="10500360" cy="1361504"/>
          </a:xfrm>
        </p:spPr>
        <p:txBody>
          <a:bodyPr/>
          <a:lstStyle/>
          <a:p>
            <a:r>
              <a:rPr lang="en-IN" dirty="0" err="1">
                <a:latin typeface="Arial" panose="020B0604020202020204" pitchFamily="34" charset="0"/>
                <a:cs typeface="Arial" panose="020B0604020202020204" pitchFamily="34" charset="0"/>
              </a:rPr>
              <a:t>NodeMCU</a:t>
            </a:r>
            <a:r>
              <a:rPr lang="en-IN" dirty="0">
                <a:latin typeface="Arial" panose="020B0604020202020204" pitchFamily="34" charset="0"/>
                <a:cs typeface="Arial" panose="020B0604020202020204" pitchFamily="34" charset="0"/>
              </a:rPr>
              <a:t>(ESP 8266)-</a:t>
            </a:r>
            <a:r>
              <a:rPr lang="en-IN" dirty="0" err="1">
                <a:latin typeface="Arial" panose="020B0604020202020204" pitchFamily="34" charset="0"/>
                <a:cs typeface="Arial" panose="020B0604020202020204" pitchFamily="34" charset="0"/>
              </a:rPr>
              <a:t>Amica</a:t>
            </a:r>
            <a:endParaRPr lang="en-IN"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53440" y="1707644"/>
            <a:ext cx="10500360" cy="4469319"/>
          </a:xfrm>
        </p:spPr>
        <p:txBody>
          <a:bodyPr>
            <a:normAutofit fontScale="85000" lnSpcReduction="10000"/>
          </a:bodyPr>
          <a:lstStyle/>
          <a:p>
            <a:r>
              <a:rPr lang="en-IN" dirty="0"/>
              <a:t>While writing GPIO code on </a:t>
            </a:r>
            <a:r>
              <a:rPr lang="en-IN" dirty="0" err="1"/>
              <a:t>NodeMCU</a:t>
            </a:r>
            <a:r>
              <a:rPr lang="en-IN" dirty="0"/>
              <a:t>, you can’t address them with actual GPIO Pin Numbers. There are different I/O Index numbers assigned to each GPIO Pin which is used for GPIO Pin addressing. Refer following table to check I/O Index of </a:t>
            </a:r>
            <a:r>
              <a:rPr lang="en-IN" dirty="0" err="1"/>
              <a:t>NodeMCU</a:t>
            </a:r>
            <a:r>
              <a:rPr lang="en-IN" dirty="0"/>
              <a:t> GPIO Pins –</a:t>
            </a:r>
          </a:p>
          <a:p>
            <a:endParaRPr lang="en-IN" dirty="0"/>
          </a:p>
          <a:p>
            <a:r>
              <a:rPr lang="en-IN" dirty="0"/>
              <a:t>Installation - http://esp8266.github.io/Arduino/versions/2.0.0/doc/installing.html</a:t>
            </a:r>
          </a:p>
          <a:p>
            <a:endParaRPr lang="en-IN" sz="5100" b="1"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pPr marL="0" indent="0">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a:xfrm>
            <a:off x="4044562" y="6346450"/>
            <a:ext cx="4108837" cy="375025"/>
          </a:xfrm>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a:xfrm>
            <a:off x="8614576" y="6346450"/>
            <a:ext cx="2739224" cy="375025"/>
          </a:xfrm>
        </p:spPr>
        <p:txBody>
          <a:bodyPr/>
          <a:lstStyle/>
          <a:p>
            <a:fld id="{D300B680-4920-456B-94E7-EB6DEF2EAF04}" type="slidenum">
              <a:rPr lang="en-IN" smtClean="0"/>
              <a:t>43</a:t>
            </a:fld>
            <a:endParaRPr lang="en-IN" dirty="0"/>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88565" y="20724"/>
            <a:ext cx="3997049" cy="1500100"/>
          </a:xfrm>
          <a:prstGeom prst="rect">
            <a:avLst/>
          </a:prstGeom>
        </p:spPr>
      </p:pic>
      <p:cxnSp>
        <p:nvCxnSpPr>
          <p:cNvPr id="30" name="Straight Arrow Connector 29">
            <a:extLst>
              <a:ext uri="{FF2B5EF4-FFF2-40B4-BE49-F238E27FC236}">
                <a16:creationId xmlns:a16="http://schemas.microsoft.com/office/drawing/2014/main" id="{8C7169ED-AF7B-482B-8049-B9A4EDAFB67A}"/>
              </a:ext>
            </a:extLst>
          </p:cNvPr>
          <p:cNvCxnSpPr>
            <a:cxnSpLocks/>
          </p:cNvCxnSpPr>
          <p:nvPr/>
        </p:nvCxnSpPr>
        <p:spPr>
          <a:xfrm flipH="1">
            <a:off x="7510272" y="1855678"/>
            <a:ext cx="2120" cy="143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715726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a:xfrm>
            <a:off x="853440" y="329185"/>
            <a:ext cx="10500360" cy="1361504"/>
          </a:xfrm>
        </p:spPr>
        <p:txBody>
          <a:bodyPr/>
          <a:lstStyle/>
          <a:p>
            <a:r>
              <a:rPr lang="en-IN" dirty="0" err="1">
                <a:latin typeface="Arial" panose="020B0604020202020204" pitchFamily="34" charset="0"/>
                <a:cs typeface="Arial" panose="020B0604020202020204" pitchFamily="34" charset="0"/>
              </a:rPr>
              <a:t>NodeMCU</a:t>
            </a:r>
            <a:r>
              <a:rPr lang="en-IN" dirty="0">
                <a:latin typeface="Arial" panose="020B0604020202020204" pitchFamily="34" charset="0"/>
                <a:cs typeface="Arial" panose="020B0604020202020204" pitchFamily="34" charset="0"/>
              </a:rPr>
              <a:t>(ESP 8266)-</a:t>
            </a:r>
            <a:r>
              <a:rPr lang="en-IN" dirty="0" err="1">
                <a:latin typeface="Arial" panose="020B0604020202020204" pitchFamily="34" charset="0"/>
                <a:cs typeface="Arial" panose="020B0604020202020204" pitchFamily="34" charset="0"/>
              </a:rPr>
              <a:t>Amica</a:t>
            </a:r>
            <a:endParaRPr lang="en-IN"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53440" y="1707644"/>
            <a:ext cx="10500360" cy="4469319"/>
          </a:xfrm>
        </p:spPr>
        <p:txBody>
          <a:bodyPr>
            <a:normAutofit/>
          </a:bodyPr>
          <a:lstStyle/>
          <a:p>
            <a:endParaRPr lang="en-IN" sz="5100" b="1"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pPr marL="0" indent="0">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a:xfrm>
            <a:off x="4044562" y="6346450"/>
            <a:ext cx="4108837" cy="375025"/>
          </a:xfrm>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a:xfrm>
            <a:off x="8614576" y="6346450"/>
            <a:ext cx="2739224" cy="375025"/>
          </a:xfrm>
        </p:spPr>
        <p:txBody>
          <a:bodyPr/>
          <a:lstStyle/>
          <a:p>
            <a:fld id="{D300B680-4920-456B-94E7-EB6DEF2EAF04}" type="slidenum">
              <a:rPr lang="en-IN" smtClean="0"/>
              <a:t>44</a:t>
            </a:fld>
            <a:endParaRPr lang="en-IN" dirty="0"/>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88565" y="20724"/>
            <a:ext cx="3997049" cy="1500100"/>
          </a:xfrm>
          <a:prstGeom prst="rect">
            <a:avLst/>
          </a:prstGeom>
        </p:spPr>
      </p:pic>
      <p:cxnSp>
        <p:nvCxnSpPr>
          <p:cNvPr id="30" name="Straight Arrow Connector 29">
            <a:extLst>
              <a:ext uri="{FF2B5EF4-FFF2-40B4-BE49-F238E27FC236}">
                <a16:creationId xmlns:a16="http://schemas.microsoft.com/office/drawing/2014/main" id="{8C7169ED-AF7B-482B-8049-B9A4EDAFB67A}"/>
              </a:ext>
            </a:extLst>
          </p:cNvPr>
          <p:cNvCxnSpPr>
            <a:cxnSpLocks/>
          </p:cNvCxnSpPr>
          <p:nvPr/>
        </p:nvCxnSpPr>
        <p:spPr>
          <a:xfrm flipH="1">
            <a:off x="7510272" y="1855678"/>
            <a:ext cx="2120" cy="143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aphicFrame>
        <p:nvGraphicFramePr>
          <p:cNvPr id="6" name="Table 5">
            <a:extLst>
              <a:ext uri="{FF2B5EF4-FFF2-40B4-BE49-F238E27FC236}">
                <a16:creationId xmlns:a16="http://schemas.microsoft.com/office/drawing/2014/main" id="{D0CA4A82-D903-43C0-8E48-894C8631C8D6}"/>
              </a:ext>
            </a:extLst>
          </p:cNvPr>
          <p:cNvGraphicFramePr>
            <a:graphicFrameLocks noGrp="1"/>
          </p:cNvGraphicFramePr>
          <p:nvPr>
            <p:extLst>
              <p:ext uri="{D42A27DB-BD31-4B8C-83A1-F6EECF244321}">
                <p14:modId xmlns:p14="http://schemas.microsoft.com/office/powerpoint/2010/main" val="3164353585"/>
              </p:ext>
            </p:extLst>
          </p:nvPr>
        </p:nvGraphicFramePr>
        <p:xfrm>
          <a:off x="3137095" y="1786148"/>
          <a:ext cx="4712677" cy="4421981"/>
        </p:xfrm>
        <a:graphic>
          <a:graphicData uri="http://schemas.openxmlformats.org/drawingml/2006/table">
            <a:tbl>
              <a:tblPr/>
              <a:tblGrid>
                <a:gridCol w="2364063">
                  <a:extLst>
                    <a:ext uri="{9D8B030D-6E8A-4147-A177-3AD203B41FA5}">
                      <a16:colId xmlns:a16="http://schemas.microsoft.com/office/drawing/2014/main" val="2417797859"/>
                    </a:ext>
                  </a:extLst>
                </a:gridCol>
                <a:gridCol w="2348614">
                  <a:extLst>
                    <a:ext uri="{9D8B030D-6E8A-4147-A177-3AD203B41FA5}">
                      <a16:colId xmlns:a16="http://schemas.microsoft.com/office/drawing/2014/main" val="1253541305"/>
                    </a:ext>
                  </a:extLst>
                </a:gridCol>
              </a:tblGrid>
              <a:tr h="396143">
                <a:tc>
                  <a:txBody>
                    <a:bodyPr/>
                    <a:lstStyle/>
                    <a:p>
                      <a:pPr algn="l"/>
                      <a:r>
                        <a:rPr lang="en-IN" sz="1100" b="1" i="0">
                          <a:solidFill>
                            <a:srgbClr val="000000"/>
                          </a:solidFill>
                          <a:effectLst/>
                          <a:latin typeface="inherit"/>
                        </a:rPr>
                        <a:t>GPIO Pin</a:t>
                      </a:r>
                      <a:endParaRPr lang="en-IN" sz="1100" b="0" i="0">
                        <a:effectLst/>
                        <a:latin typeface="inherit"/>
                      </a:endParaRPr>
                    </a:p>
                  </a:txBody>
                  <a:tcPr marL="34587" marR="34587" marT="34587" marB="34587" anchor="ctr">
                    <a:lnL>
                      <a:noFill/>
                    </a:lnL>
                    <a:lnR>
                      <a:noFill/>
                    </a:lnR>
                    <a:lnT>
                      <a:noFill/>
                    </a:lnT>
                    <a:lnB w="9525" cap="flat" cmpd="sng" algn="ctr">
                      <a:solidFill>
                        <a:srgbClr val="DDDDDD"/>
                      </a:solidFill>
                      <a:prstDash val="solid"/>
                      <a:round/>
                      <a:headEnd type="none" w="med" len="med"/>
                      <a:tailEnd type="none" w="med" len="med"/>
                    </a:lnB>
                    <a:solidFill>
                      <a:srgbClr val="F9F9F9"/>
                    </a:solidFill>
                  </a:tcPr>
                </a:tc>
                <a:tc>
                  <a:txBody>
                    <a:bodyPr/>
                    <a:lstStyle/>
                    <a:p>
                      <a:pPr algn="l"/>
                      <a:r>
                        <a:rPr lang="en-IN" sz="1100" b="1" i="0">
                          <a:solidFill>
                            <a:srgbClr val="000000"/>
                          </a:solidFill>
                          <a:effectLst/>
                          <a:latin typeface="inherit"/>
                        </a:rPr>
                        <a:t>I/O Index Number</a:t>
                      </a:r>
                      <a:endParaRPr lang="en-IN" sz="1100" b="0" i="0">
                        <a:effectLst/>
                        <a:latin typeface="inherit"/>
                      </a:endParaRPr>
                    </a:p>
                  </a:txBody>
                  <a:tcPr marL="34587" marR="34587" marT="34587" marB="34587" anchor="ctr">
                    <a:lnL>
                      <a:noFill/>
                    </a:lnL>
                    <a:lnR>
                      <a:noFill/>
                    </a:lnR>
                    <a:lnT>
                      <a:noFill/>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931065731"/>
                  </a:ext>
                </a:extLst>
              </a:tr>
              <a:tr h="232659">
                <a:tc>
                  <a:txBody>
                    <a:bodyPr/>
                    <a:lstStyle/>
                    <a:p>
                      <a:pPr algn="l"/>
                      <a:r>
                        <a:rPr lang="en-IN" sz="1100" b="0" i="0">
                          <a:solidFill>
                            <a:srgbClr val="000000"/>
                          </a:solidFill>
                          <a:effectLst/>
                          <a:latin typeface="inherit"/>
                        </a:rPr>
                        <a:t>GPIO0</a:t>
                      </a:r>
                      <a:endParaRPr lang="en-IN" sz="1100" b="0" i="0">
                        <a:effectLst/>
                        <a:latin typeface="inherit"/>
                      </a:endParaRPr>
                    </a:p>
                  </a:txBody>
                  <a:tcPr marL="34587" marR="34587" marT="34587" marB="34587" anchor="ctr">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c>
                  <a:txBody>
                    <a:bodyPr/>
                    <a:lstStyle/>
                    <a:p>
                      <a:pPr algn="l"/>
                      <a:r>
                        <a:rPr lang="en-IN" sz="1100" b="0" i="0">
                          <a:solidFill>
                            <a:srgbClr val="000000"/>
                          </a:solidFill>
                          <a:effectLst/>
                          <a:latin typeface="inherit"/>
                        </a:rPr>
                        <a:t> 3</a:t>
                      </a:r>
                      <a:endParaRPr lang="en-IN" sz="1100" b="0" i="0">
                        <a:effectLst/>
                        <a:latin typeface="inherit"/>
                      </a:endParaRPr>
                    </a:p>
                  </a:txBody>
                  <a:tcPr marL="34587" marR="34587" marT="34587" marB="34587" anchor="ctr">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extLst>
                  <a:ext uri="{0D108BD9-81ED-4DB2-BD59-A6C34878D82A}">
                    <a16:rowId xmlns:a16="http://schemas.microsoft.com/office/drawing/2014/main" val="240924836"/>
                  </a:ext>
                </a:extLst>
              </a:tr>
              <a:tr h="232659">
                <a:tc>
                  <a:txBody>
                    <a:bodyPr/>
                    <a:lstStyle/>
                    <a:p>
                      <a:pPr algn="l"/>
                      <a:r>
                        <a:rPr lang="en-IN" sz="1100" b="0" i="0">
                          <a:solidFill>
                            <a:srgbClr val="000000"/>
                          </a:solidFill>
                          <a:effectLst/>
                          <a:latin typeface="inherit"/>
                        </a:rPr>
                        <a:t>GPIO1</a:t>
                      </a:r>
                      <a:endParaRPr lang="en-IN" sz="1100" b="0" i="0">
                        <a:effectLst/>
                        <a:latin typeface="inherit"/>
                      </a:endParaRPr>
                    </a:p>
                  </a:txBody>
                  <a:tcPr marL="34587" marR="34587" marT="34587" marB="34587" anchor="ctr">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a:r>
                        <a:rPr lang="en-IN" sz="1100" b="1" i="0">
                          <a:effectLst/>
                          <a:latin typeface="inherit"/>
                        </a:rPr>
                        <a:t> </a:t>
                      </a:r>
                      <a:r>
                        <a:rPr lang="en-IN" sz="1100" b="0" i="0">
                          <a:solidFill>
                            <a:srgbClr val="000000"/>
                          </a:solidFill>
                          <a:effectLst/>
                          <a:latin typeface="inherit"/>
                        </a:rPr>
                        <a:t>10</a:t>
                      </a:r>
                      <a:endParaRPr lang="en-IN" sz="1100" b="0" i="0">
                        <a:effectLst/>
                        <a:latin typeface="inherit"/>
                      </a:endParaRPr>
                    </a:p>
                  </a:txBody>
                  <a:tcPr marL="34587" marR="34587" marT="34587" marB="34587" anchor="ctr">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459466263"/>
                  </a:ext>
                </a:extLst>
              </a:tr>
              <a:tr h="232659">
                <a:tc>
                  <a:txBody>
                    <a:bodyPr/>
                    <a:lstStyle/>
                    <a:p>
                      <a:pPr algn="l"/>
                      <a:r>
                        <a:rPr lang="en-IN" sz="1100" b="0" i="0">
                          <a:solidFill>
                            <a:srgbClr val="000000"/>
                          </a:solidFill>
                          <a:effectLst/>
                          <a:latin typeface="inherit"/>
                        </a:rPr>
                        <a:t>GPIO2</a:t>
                      </a:r>
                      <a:endParaRPr lang="en-IN" sz="1100" b="0" i="0">
                        <a:effectLst/>
                        <a:latin typeface="inherit"/>
                      </a:endParaRPr>
                    </a:p>
                  </a:txBody>
                  <a:tcPr marL="34587" marR="34587" marT="34587" marB="34587" anchor="ctr">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c>
                  <a:txBody>
                    <a:bodyPr/>
                    <a:lstStyle/>
                    <a:p>
                      <a:pPr algn="l"/>
                      <a:r>
                        <a:rPr lang="en-IN" sz="1100" b="0" i="0">
                          <a:solidFill>
                            <a:srgbClr val="000000"/>
                          </a:solidFill>
                          <a:effectLst/>
                          <a:latin typeface="inherit"/>
                        </a:rPr>
                        <a:t> 4</a:t>
                      </a:r>
                      <a:endParaRPr lang="en-IN" sz="1100" b="0" i="0">
                        <a:effectLst/>
                        <a:latin typeface="inherit"/>
                      </a:endParaRPr>
                    </a:p>
                  </a:txBody>
                  <a:tcPr marL="34587" marR="34587" marT="34587" marB="34587" anchor="ctr">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extLst>
                  <a:ext uri="{0D108BD9-81ED-4DB2-BD59-A6C34878D82A}">
                    <a16:rowId xmlns:a16="http://schemas.microsoft.com/office/drawing/2014/main" val="1489094698"/>
                  </a:ext>
                </a:extLst>
              </a:tr>
              <a:tr h="232659">
                <a:tc>
                  <a:txBody>
                    <a:bodyPr/>
                    <a:lstStyle/>
                    <a:p>
                      <a:pPr algn="l"/>
                      <a:r>
                        <a:rPr lang="en-IN" sz="1100" b="0" i="0">
                          <a:solidFill>
                            <a:srgbClr val="000000"/>
                          </a:solidFill>
                          <a:effectLst/>
                          <a:latin typeface="inherit"/>
                        </a:rPr>
                        <a:t>GPIO3</a:t>
                      </a:r>
                      <a:endParaRPr lang="en-IN" sz="1100" b="0" i="0">
                        <a:effectLst/>
                        <a:latin typeface="inherit"/>
                      </a:endParaRPr>
                    </a:p>
                  </a:txBody>
                  <a:tcPr marL="34587" marR="34587" marT="34587" marB="34587" anchor="ctr">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a:r>
                        <a:rPr lang="en-IN" sz="1100" b="0" i="0">
                          <a:solidFill>
                            <a:srgbClr val="000000"/>
                          </a:solidFill>
                          <a:effectLst/>
                          <a:latin typeface="inherit"/>
                        </a:rPr>
                        <a:t> 9</a:t>
                      </a:r>
                      <a:endParaRPr lang="en-IN" sz="1100" b="0" i="0">
                        <a:effectLst/>
                        <a:latin typeface="inherit"/>
                      </a:endParaRPr>
                    </a:p>
                  </a:txBody>
                  <a:tcPr marL="34587" marR="34587" marT="34587" marB="34587" anchor="ctr">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3822356345"/>
                  </a:ext>
                </a:extLst>
              </a:tr>
              <a:tr h="232659">
                <a:tc>
                  <a:txBody>
                    <a:bodyPr/>
                    <a:lstStyle/>
                    <a:p>
                      <a:pPr algn="l"/>
                      <a:r>
                        <a:rPr lang="en-IN" sz="1100" b="0" i="0">
                          <a:solidFill>
                            <a:srgbClr val="000000"/>
                          </a:solidFill>
                          <a:effectLst/>
                          <a:latin typeface="inherit"/>
                        </a:rPr>
                        <a:t>GPIO4</a:t>
                      </a:r>
                      <a:endParaRPr lang="en-IN" sz="1100" b="0" i="0">
                        <a:effectLst/>
                        <a:latin typeface="inherit"/>
                      </a:endParaRPr>
                    </a:p>
                  </a:txBody>
                  <a:tcPr marL="34587" marR="34587" marT="34587" marB="34587" anchor="ctr">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c>
                  <a:txBody>
                    <a:bodyPr/>
                    <a:lstStyle/>
                    <a:p>
                      <a:pPr algn="l"/>
                      <a:r>
                        <a:rPr lang="en-IN" sz="1100" b="0" i="0">
                          <a:solidFill>
                            <a:srgbClr val="000000"/>
                          </a:solidFill>
                          <a:effectLst/>
                          <a:latin typeface="inherit"/>
                        </a:rPr>
                        <a:t> 2</a:t>
                      </a:r>
                      <a:endParaRPr lang="en-IN" sz="1100" b="0" i="0">
                        <a:effectLst/>
                        <a:latin typeface="inherit"/>
                      </a:endParaRPr>
                    </a:p>
                  </a:txBody>
                  <a:tcPr marL="34587" marR="34587" marT="34587" marB="34587" anchor="ctr">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extLst>
                  <a:ext uri="{0D108BD9-81ED-4DB2-BD59-A6C34878D82A}">
                    <a16:rowId xmlns:a16="http://schemas.microsoft.com/office/drawing/2014/main" val="1863616694"/>
                  </a:ext>
                </a:extLst>
              </a:tr>
              <a:tr h="232659">
                <a:tc>
                  <a:txBody>
                    <a:bodyPr/>
                    <a:lstStyle/>
                    <a:p>
                      <a:pPr algn="l"/>
                      <a:r>
                        <a:rPr lang="en-IN" sz="1100" b="0" i="0">
                          <a:solidFill>
                            <a:srgbClr val="000000"/>
                          </a:solidFill>
                          <a:effectLst/>
                          <a:latin typeface="inherit"/>
                        </a:rPr>
                        <a:t>GPIO5</a:t>
                      </a:r>
                      <a:endParaRPr lang="en-IN" sz="1100" b="0" i="0">
                        <a:effectLst/>
                        <a:latin typeface="inherit"/>
                      </a:endParaRPr>
                    </a:p>
                  </a:txBody>
                  <a:tcPr marL="34587" marR="34587" marT="34587" marB="34587" anchor="ctr">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a:r>
                        <a:rPr lang="en-IN" sz="1100" b="0" i="0">
                          <a:solidFill>
                            <a:srgbClr val="000000"/>
                          </a:solidFill>
                          <a:effectLst/>
                          <a:latin typeface="inherit"/>
                        </a:rPr>
                        <a:t> 1</a:t>
                      </a:r>
                      <a:endParaRPr lang="en-IN" sz="1100" b="0" i="0">
                        <a:effectLst/>
                        <a:latin typeface="inherit"/>
                      </a:endParaRPr>
                    </a:p>
                  </a:txBody>
                  <a:tcPr marL="34587" marR="34587" marT="34587" marB="34587" anchor="ctr">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608241475"/>
                  </a:ext>
                </a:extLst>
              </a:tr>
              <a:tr h="232659">
                <a:tc>
                  <a:txBody>
                    <a:bodyPr/>
                    <a:lstStyle/>
                    <a:p>
                      <a:pPr algn="l"/>
                      <a:r>
                        <a:rPr lang="en-IN" sz="1100" b="0" i="0">
                          <a:solidFill>
                            <a:srgbClr val="000000"/>
                          </a:solidFill>
                          <a:effectLst/>
                          <a:latin typeface="inherit"/>
                        </a:rPr>
                        <a:t>GPIO6</a:t>
                      </a:r>
                      <a:endParaRPr lang="en-IN" sz="1100" b="0" i="0">
                        <a:effectLst/>
                        <a:latin typeface="inherit"/>
                      </a:endParaRPr>
                    </a:p>
                  </a:txBody>
                  <a:tcPr marL="34587" marR="34587" marT="34587" marB="34587" anchor="ctr">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c>
                  <a:txBody>
                    <a:bodyPr/>
                    <a:lstStyle/>
                    <a:p>
                      <a:pPr algn="l"/>
                      <a:r>
                        <a:rPr lang="en-IN" sz="1100" b="0" i="0">
                          <a:solidFill>
                            <a:srgbClr val="000000"/>
                          </a:solidFill>
                          <a:effectLst/>
                          <a:latin typeface="inherit"/>
                        </a:rPr>
                        <a:t> N/A</a:t>
                      </a:r>
                      <a:endParaRPr lang="en-IN" sz="1100" b="0" i="0">
                        <a:effectLst/>
                        <a:latin typeface="inherit"/>
                      </a:endParaRPr>
                    </a:p>
                  </a:txBody>
                  <a:tcPr marL="34587" marR="34587" marT="34587" marB="34587" anchor="ctr">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extLst>
                  <a:ext uri="{0D108BD9-81ED-4DB2-BD59-A6C34878D82A}">
                    <a16:rowId xmlns:a16="http://schemas.microsoft.com/office/drawing/2014/main" val="3868080453"/>
                  </a:ext>
                </a:extLst>
              </a:tr>
              <a:tr h="232659">
                <a:tc>
                  <a:txBody>
                    <a:bodyPr/>
                    <a:lstStyle/>
                    <a:p>
                      <a:pPr algn="l"/>
                      <a:r>
                        <a:rPr lang="en-IN" sz="1100" b="0" i="0">
                          <a:solidFill>
                            <a:srgbClr val="000000"/>
                          </a:solidFill>
                          <a:effectLst/>
                          <a:latin typeface="inherit"/>
                        </a:rPr>
                        <a:t>GPIO7</a:t>
                      </a:r>
                      <a:endParaRPr lang="en-IN" sz="1100" b="0" i="0">
                        <a:effectLst/>
                        <a:latin typeface="inherit"/>
                      </a:endParaRPr>
                    </a:p>
                  </a:txBody>
                  <a:tcPr marL="34587" marR="34587" marT="34587" marB="34587" anchor="ctr">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a:r>
                        <a:rPr lang="en-IN" sz="1100" b="0" i="0">
                          <a:effectLst/>
                          <a:latin typeface="inherit"/>
                        </a:rPr>
                        <a:t> </a:t>
                      </a:r>
                      <a:r>
                        <a:rPr lang="en-IN" sz="1100" b="0" i="0">
                          <a:solidFill>
                            <a:srgbClr val="000000"/>
                          </a:solidFill>
                          <a:effectLst/>
                          <a:latin typeface="inherit"/>
                        </a:rPr>
                        <a:t>N/A</a:t>
                      </a:r>
                      <a:endParaRPr lang="en-IN" sz="1100" b="0" i="0">
                        <a:effectLst/>
                        <a:latin typeface="inherit"/>
                      </a:endParaRPr>
                    </a:p>
                  </a:txBody>
                  <a:tcPr marL="34587" marR="34587" marT="34587" marB="34587" anchor="ctr">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300857914"/>
                  </a:ext>
                </a:extLst>
              </a:tr>
              <a:tr h="232659">
                <a:tc>
                  <a:txBody>
                    <a:bodyPr/>
                    <a:lstStyle/>
                    <a:p>
                      <a:pPr algn="l"/>
                      <a:r>
                        <a:rPr lang="en-IN" sz="1100" b="0" i="0">
                          <a:solidFill>
                            <a:srgbClr val="000000"/>
                          </a:solidFill>
                          <a:effectLst/>
                          <a:latin typeface="inherit"/>
                        </a:rPr>
                        <a:t>GPIO8</a:t>
                      </a:r>
                      <a:endParaRPr lang="en-IN" sz="1100" b="0" i="0">
                        <a:effectLst/>
                        <a:latin typeface="inherit"/>
                      </a:endParaRPr>
                    </a:p>
                  </a:txBody>
                  <a:tcPr marL="34587" marR="34587" marT="34587" marB="34587" anchor="ctr">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c>
                  <a:txBody>
                    <a:bodyPr/>
                    <a:lstStyle/>
                    <a:p>
                      <a:pPr algn="l"/>
                      <a:r>
                        <a:rPr lang="en-IN" sz="1100" b="0" i="0">
                          <a:effectLst/>
                          <a:latin typeface="inherit"/>
                        </a:rPr>
                        <a:t> </a:t>
                      </a:r>
                      <a:r>
                        <a:rPr lang="en-IN" sz="1100" b="0" i="0">
                          <a:solidFill>
                            <a:srgbClr val="000000"/>
                          </a:solidFill>
                          <a:effectLst/>
                          <a:latin typeface="inherit"/>
                        </a:rPr>
                        <a:t>N/A</a:t>
                      </a:r>
                      <a:endParaRPr lang="en-IN" sz="1100" b="0" i="0">
                        <a:effectLst/>
                        <a:latin typeface="inherit"/>
                      </a:endParaRPr>
                    </a:p>
                  </a:txBody>
                  <a:tcPr marL="34587" marR="34587" marT="34587" marB="34587" anchor="ctr">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extLst>
                  <a:ext uri="{0D108BD9-81ED-4DB2-BD59-A6C34878D82A}">
                    <a16:rowId xmlns:a16="http://schemas.microsoft.com/office/drawing/2014/main" val="1730724489"/>
                  </a:ext>
                </a:extLst>
              </a:tr>
              <a:tr h="232659">
                <a:tc>
                  <a:txBody>
                    <a:bodyPr/>
                    <a:lstStyle/>
                    <a:p>
                      <a:pPr algn="l"/>
                      <a:r>
                        <a:rPr lang="en-IN" sz="1100" b="0" i="0">
                          <a:solidFill>
                            <a:srgbClr val="000000"/>
                          </a:solidFill>
                          <a:effectLst/>
                          <a:latin typeface="inherit"/>
                        </a:rPr>
                        <a:t>GPIO9</a:t>
                      </a:r>
                      <a:endParaRPr lang="en-IN" sz="1100" b="0" i="0">
                        <a:effectLst/>
                        <a:latin typeface="inherit"/>
                      </a:endParaRPr>
                    </a:p>
                  </a:txBody>
                  <a:tcPr marL="34587" marR="34587" marT="34587" marB="34587" anchor="ctr">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a:r>
                        <a:rPr lang="en-IN" sz="1100" b="0" i="0">
                          <a:solidFill>
                            <a:srgbClr val="000000"/>
                          </a:solidFill>
                          <a:effectLst/>
                          <a:latin typeface="inherit"/>
                        </a:rPr>
                        <a:t> 11</a:t>
                      </a:r>
                      <a:endParaRPr lang="en-IN" sz="1100" b="0" i="0">
                        <a:effectLst/>
                        <a:latin typeface="inherit"/>
                      </a:endParaRPr>
                    </a:p>
                  </a:txBody>
                  <a:tcPr marL="34587" marR="34587" marT="34587" marB="34587" anchor="ctr">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3068429861"/>
                  </a:ext>
                </a:extLst>
              </a:tr>
              <a:tr h="232659">
                <a:tc>
                  <a:txBody>
                    <a:bodyPr/>
                    <a:lstStyle/>
                    <a:p>
                      <a:pPr algn="l"/>
                      <a:r>
                        <a:rPr lang="en-IN" sz="1100" b="0" i="0">
                          <a:solidFill>
                            <a:srgbClr val="000000"/>
                          </a:solidFill>
                          <a:effectLst/>
                          <a:latin typeface="inherit"/>
                        </a:rPr>
                        <a:t>GPIO10</a:t>
                      </a:r>
                      <a:endParaRPr lang="en-IN" sz="1100" b="0" i="0">
                        <a:effectLst/>
                        <a:latin typeface="inherit"/>
                      </a:endParaRPr>
                    </a:p>
                  </a:txBody>
                  <a:tcPr marL="34587" marR="34587" marT="34587" marB="34587" anchor="ctr">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c>
                  <a:txBody>
                    <a:bodyPr/>
                    <a:lstStyle/>
                    <a:p>
                      <a:pPr algn="l"/>
                      <a:r>
                        <a:rPr lang="en-IN" sz="1100" b="0" i="0">
                          <a:effectLst/>
                          <a:latin typeface="inherit"/>
                        </a:rPr>
                        <a:t> </a:t>
                      </a:r>
                      <a:r>
                        <a:rPr lang="en-IN" sz="1100" b="0" i="0">
                          <a:solidFill>
                            <a:srgbClr val="000000"/>
                          </a:solidFill>
                          <a:effectLst/>
                          <a:latin typeface="inherit"/>
                        </a:rPr>
                        <a:t>12</a:t>
                      </a:r>
                      <a:endParaRPr lang="en-IN" sz="1100" b="0" i="0">
                        <a:effectLst/>
                        <a:latin typeface="inherit"/>
                      </a:endParaRPr>
                    </a:p>
                  </a:txBody>
                  <a:tcPr marL="34587" marR="34587" marT="34587" marB="34587" anchor="ctr">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extLst>
                  <a:ext uri="{0D108BD9-81ED-4DB2-BD59-A6C34878D82A}">
                    <a16:rowId xmlns:a16="http://schemas.microsoft.com/office/drawing/2014/main" val="2206973840"/>
                  </a:ext>
                </a:extLst>
              </a:tr>
              <a:tr h="232659">
                <a:tc>
                  <a:txBody>
                    <a:bodyPr/>
                    <a:lstStyle/>
                    <a:p>
                      <a:pPr algn="l"/>
                      <a:r>
                        <a:rPr lang="en-IN" sz="1100" b="0" i="0">
                          <a:solidFill>
                            <a:srgbClr val="000000"/>
                          </a:solidFill>
                          <a:effectLst/>
                          <a:latin typeface="inherit"/>
                        </a:rPr>
                        <a:t>GPIO11</a:t>
                      </a:r>
                      <a:endParaRPr lang="en-IN" sz="1100" b="0" i="0">
                        <a:effectLst/>
                        <a:latin typeface="inherit"/>
                      </a:endParaRPr>
                    </a:p>
                  </a:txBody>
                  <a:tcPr marL="34587" marR="34587" marT="34587" marB="34587" anchor="ctr">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a:r>
                        <a:rPr lang="en-IN" sz="1100" b="0" i="0">
                          <a:solidFill>
                            <a:srgbClr val="000000"/>
                          </a:solidFill>
                          <a:effectLst/>
                          <a:latin typeface="inherit"/>
                        </a:rPr>
                        <a:t> N/A</a:t>
                      </a:r>
                      <a:endParaRPr lang="en-IN" sz="1100" b="0" i="0">
                        <a:effectLst/>
                        <a:latin typeface="inherit"/>
                      </a:endParaRPr>
                    </a:p>
                  </a:txBody>
                  <a:tcPr marL="34587" marR="34587" marT="34587" marB="34587" anchor="ctr">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566561674"/>
                  </a:ext>
                </a:extLst>
              </a:tr>
              <a:tr h="232659">
                <a:tc>
                  <a:txBody>
                    <a:bodyPr/>
                    <a:lstStyle/>
                    <a:p>
                      <a:pPr algn="l"/>
                      <a:r>
                        <a:rPr lang="en-IN" sz="1100" b="0" i="0">
                          <a:solidFill>
                            <a:srgbClr val="000000"/>
                          </a:solidFill>
                          <a:effectLst/>
                          <a:latin typeface="inherit"/>
                        </a:rPr>
                        <a:t>GPIO12</a:t>
                      </a:r>
                      <a:endParaRPr lang="en-IN" sz="1100" b="0" i="0">
                        <a:effectLst/>
                        <a:latin typeface="inherit"/>
                      </a:endParaRPr>
                    </a:p>
                  </a:txBody>
                  <a:tcPr marL="34587" marR="34587" marT="34587" marB="34587" anchor="ctr">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c>
                  <a:txBody>
                    <a:bodyPr/>
                    <a:lstStyle/>
                    <a:p>
                      <a:pPr algn="l"/>
                      <a:r>
                        <a:rPr lang="en-IN" sz="1100" b="0" i="0">
                          <a:solidFill>
                            <a:srgbClr val="000000"/>
                          </a:solidFill>
                          <a:effectLst/>
                          <a:latin typeface="inherit"/>
                        </a:rPr>
                        <a:t> 6</a:t>
                      </a:r>
                      <a:endParaRPr lang="en-IN" sz="1100" b="0" i="0">
                        <a:effectLst/>
                        <a:latin typeface="inherit"/>
                      </a:endParaRPr>
                    </a:p>
                  </a:txBody>
                  <a:tcPr marL="34587" marR="34587" marT="34587" marB="34587" anchor="ctr">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extLst>
                  <a:ext uri="{0D108BD9-81ED-4DB2-BD59-A6C34878D82A}">
                    <a16:rowId xmlns:a16="http://schemas.microsoft.com/office/drawing/2014/main" val="3857058941"/>
                  </a:ext>
                </a:extLst>
              </a:tr>
              <a:tr h="232659">
                <a:tc>
                  <a:txBody>
                    <a:bodyPr/>
                    <a:lstStyle/>
                    <a:p>
                      <a:pPr algn="l"/>
                      <a:r>
                        <a:rPr lang="en-IN" sz="1100" b="0" i="0">
                          <a:solidFill>
                            <a:srgbClr val="000000"/>
                          </a:solidFill>
                          <a:effectLst/>
                          <a:latin typeface="inherit"/>
                        </a:rPr>
                        <a:t>GPIO13</a:t>
                      </a:r>
                      <a:endParaRPr lang="en-IN" sz="1100" b="0" i="0">
                        <a:effectLst/>
                        <a:latin typeface="inherit"/>
                      </a:endParaRPr>
                    </a:p>
                  </a:txBody>
                  <a:tcPr marL="34587" marR="34587" marT="34587" marB="34587" anchor="ctr">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a:r>
                        <a:rPr lang="en-IN" sz="1100" b="0" i="0">
                          <a:effectLst/>
                          <a:latin typeface="inherit"/>
                        </a:rPr>
                        <a:t> </a:t>
                      </a:r>
                      <a:r>
                        <a:rPr lang="en-IN" sz="1100" b="0" i="0">
                          <a:solidFill>
                            <a:srgbClr val="000000"/>
                          </a:solidFill>
                          <a:effectLst/>
                          <a:latin typeface="inherit"/>
                        </a:rPr>
                        <a:t>7</a:t>
                      </a:r>
                      <a:endParaRPr lang="en-IN" sz="1100" b="0" i="0">
                        <a:effectLst/>
                        <a:latin typeface="inherit"/>
                      </a:endParaRPr>
                    </a:p>
                  </a:txBody>
                  <a:tcPr marL="34587" marR="34587" marT="34587" marB="34587" anchor="ctr">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4199661533"/>
                  </a:ext>
                </a:extLst>
              </a:tr>
              <a:tr h="232659">
                <a:tc>
                  <a:txBody>
                    <a:bodyPr/>
                    <a:lstStyle/>
                    <a:p>
                      <a:pPr algn="l"/>
                      <a:r>
                        <a:rPr lang="en-IN" sz="1100" b="0" i="0">
                          <a:solidFill>
                            <a:srgbClr val="000000"/>
                          </a:solidFill>
                          <a:effectLst/>
                          <a:latin typeface="inherit"/>
                        </a:rPr>
                        <a:t>GPIO14</a:t>
                      </a:r>
                      <a:endParaRPr lang="en-IN" sz="1100" b="0" i="0">
                        <a:effectLst/>
                        <a:latin typeface="inherit"/>
                      </a:endParaRPr>
                    </a:p>
                  </a:txBody>
                  <a:tcPr marL="34587" marR="34587" marT="34587" marB="34587" anchor="ctr">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c>
                  <a:txBody>
                    <a:bodyPr/>
                    <a:lstStyle/>
                    <a:p>
                      <a:pPr algn="l"/>
                      <a:r>
                        <a:rPr lang="en-IN" sz="1100" b="0" i="0">
                          <a:solidFill>
                            <a:srgbClr val="000000"/>
                          </a:solidFill>
                          <a:effectLst/>
                          <a:latin typeface="inherit"/>
                        </a:rPr>
                        <a:t> 5</a:t>
                      </a:r>
                      <a:endParaRPr lang="en-IN" sz="1100" b="0" i="0">
                        <a:effectLst/>
                        <a:latin typeface="inherit"/>
                      </a:endParaRPr>
                    </a:p>
                  </a:txBody>
                  <a:tcPr marL="34587" marR="34587" marT="34587" marB="34587" anchor="ctr">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extLst>
                  <a:ext uri="{0D108BD9-81ED-4DB2-BD59-A6C34878D82A}">
                    <a16:rowId xmlns:a16="http://schemas.microsoft.com/office/drawing/2014/main" val="3111238908"/>
                  </a:ext>
                </a:extLst>
              </a:tr>
              <a:tr h="232659">
                <a:tc>
                  <a:txBody>
                    <a:bodyPr/>
                    <a:lstStyle/>
                    <a:p>
                      <a:pPr algn="l"/>
                      <a:r>
                        <a:rPr lang="en-IN" sz="1100" b="0" i="0">
                          <a:solidFill>
                            <a:srgbClr val="000000"/>
                          </a:solidFill>
                          <a:effectLst/>
                          <a:latin typeface="inherit"/>
                        </a:rPr>
                        <a:t>GPIO15</a:t>
                      </a:r>
                      <a:endParaRPr lang="en-IN" sz="1100" b="0" i="0">
                        <a:effectLst/>
                        <a:latin typeface="inherit"/>
                      </a:endParaRPr>
                    </a:p>
                  </a:txBody>
                  <a:tcPr marL="34587" marR="34587" marT="34587" marB="34587" anchor="ctr">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a:r>
                        <a:rPr lang="en-IN" sz="1100" b="0" i="0">
                          <a:solidFill>
                            <a:srgbClr val="000000"/>
                          </a:solidFill>
                          <a:effectLst/>
                          <a:latin typeface="inherit"/>
                        </a:rPr>
                        <a:t> 8</a:t>
                      </a:r>
                      <a:endParaRPr lang="en-IN" sz="1100" b="0" i="0">
                        <a:effectLst/>
                        <a:latin typeface="inherit"/>
                      </a:endParaRPr>
                    </a:p>
                  </a:txBody>
                  <a:tcPr marL="34587" marR="34587" marT="34587" marB="34587" anchor="ctr">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737686997"/>
                  </a:ext>
                </a:extLst>
              </a:tr>
              <a:tr h="232659">
                <a:tc>
                  <a:txBody>
                    <a:bodyPr/>
                    <a:lstStyle/>
                    <a:p>
                      <a:pPr algn="l"/>
                      <a:r>
                        <a:rPr lang="en-IN" sz="1100" b="0" i="0">
                          <a:solidFill>
                            <a:srgbClr val="000000"/>
                          </a:solidFill>
                          <a:effectLst/>
                          <a:latin typeface="inherit"/>
                        </a:rPr>
                        <a:t>GPIO16</a:t>
                      </a:r>
                      <a:endParaRPr lang="en-IN" sz="1100" b="0" i="0">
                        <a:effectLst/>
                        <a:latin typeface="inherit"/>
                      </a:endParaRPr>
                    </a:p>
                  </a:txBody>
                  <a:tcPr marL="34587" marR="34587" marT="34587" marB="34587" anchor="ctr">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c>
                  <a:txBody>
                    <a:bodyPr/>
                    <a:lstStyle/>
                    <a:p>
                      <a:pPr algn="l"/>
                      <a:r>
                        <a:rPr lang="en-IN" sz="1100" b="0" i="0" dirty="0">
                          <a:solidFill>
                            <a:srgbClr val="000000"/>
                          </a:solidFill>
                          <a:effectLst/>
                          <a:latin typeface="inherit"/>
                        </a:rPr>
                        <a:t> 0</a:t>
                      </a:r>
                      <a:endParaRPr lang="en-IN" sz="1100" b="0" i="0" dirty="0">
                        <a:effectLst/>
                        <a:latin typeface="inherit"/>
                      </a:endParaRPr>
                    </a:p>
                  </a:txBody>
                  <a:tcPr marL="34587" marR="34587" marT="34587" marB="34587" anchor="ctr">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extLst>
                  <a:ext uri="{0D108BD9-81ED-4DB2-BD59-A6C34878D82A}">
                    <a16:rowId xmlns:a16="http://schemas.microsoft.com/office/drawing/2014/main" val="135455640"/>
                  </a:ext>
                </a:extLst>
              </a:tr>
            </a:tbl>
          </a:graphicData>
        </a:graphic>
      </p:graphicFrame>
    </p:spTree>
    <p:extLst>
      <p:ext uri="{BB962C8B-B14F-4D97-AF65-F5344CB8AC3E}">
        <p14:creationId xmlns:p14="http://schemas.microsoft.com/office/powerpoint/2010/main" val="340625480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a:xfrm>
            <a:off x="853440" y="329185"/>
            <a:ext cx="10500360" cy="1361504"/>
          </a:xfrm>
        </p:spPr>
        <p:txBody>
          <a:bodyPr/>
          <a:lstStyle/>
          <a:p>
            <a:r>
              <a:rPr lang="en-IN" dirty="0">
                <a:latin typeface="Arial" panose="020B0604020202020204" pitchFamily="34" charset="0"/>
                <a:cs typeface="Arial" panose="020B0604020202020204" pitchFamily="34" charset="0"/>
              </a:rPr>
              <a:t>IoT Protocols</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53440" y="1707644"/>
            <a:ext cx="10500360" cy="4469319"/>
          </a:xfrm>
        </p:spPr>
        <p:txBody>
          <a:bodyPr>
            <a:normAutofit fontScale="85000" lnSpcReduction="20000"/>
          </a:bodyPr>
          <a:lstStyle/>
          <a:p>
            <a:r>
              <a:rPr lang="en-IN" dirty="0"/>
              <a:t>What is a protocol ?</a:t>
            </a:r>
          </a:p>
          <a:p>
            <a:r>
              <a:rPr lang="en-IN" dirty="0"/>
              <a:t>Special set of rules that end points in a telecommunication connection use when they communicate. Protocols specify interaction between the communicating entities.</a:t>
            </a:r>
          </a:p>
          <a:p>
            <a:endParaRPr lang="en-IN" sz="11200"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pPr marL="0" indent="0">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a:xfrm>
            <a:off x="4044562" y="6346450"/>
            <a:ext cx="4108837" cy="375025"/>
          </a:xfrm>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a:xfrm>
            <a:off x="8614576" y="6346450"/>
            <a:ext cx="2739224" cy="375025"/>
          </a:xfrm>
        </p:spPr>
        <p:txBody>
          <a:bodyPr/>
          <a:lstStyle/>
          <a:p>
            <a:fld id="{D300B680-4920-456B-94E7-EB6DEF2EAF04}" type="slidenum">
              <a:rPr lang="en-IN" smtClean="0"/>
              <a:t>45</a:t>
            </a:fld>
            <a:endParaRPr lang="en-IN" dirty="0"/>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47885" y="203605"/>
            <a:ext cx="3997049" cy="1500100"/>
          </a:xfrm>
          <a:prstGeom prst="rect">
            <a:avLst/>
          </a:prstGeom>
        </p:spPr>
      </p:pic>
      <p:cxnSp>
        <p:nvCxnSpPr>
          <p:cNvPr id="30" name="Straight Arrow Connector 29">
            <a:extLst>
              <a:ext uri="{FF2B5EF4-FFF2-40B4-BE49-F238E27FC236}">
                <a16:creationId xmlns:a16="http://schemas.microsoft.com/office/drawing/2014/main" id="{8C7169ED-AF7B-482B-8049-B9A4EDAFB67A}"/>
              </a:ext>
            </a:extLst>
          </p:cNvPr>
          <p:cNvCxnSpPr>
            <a:cxnSpLocks/>
          </p:cNvCxnSpPr>
          <p:nvPr/>
        </p:nvCxnSpPr>
        <p:spPr>
          <a:xfrm flipH="1">
            <a:off x="7510272" y="1855678"/>
            <a:ext cx="2120" cy="143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aphicFrame>
        <p:nvGraphicFramePr>
          <p:cNvPr id="9" name="Table 8">
            <a:extLst>
              <a:ext uri="{FF2B5EF4-FFF2-40B4-BE49-F238E27FC236}">
                <a16:creationId xmlns:a16="http://schemas.microsoft.com/office/drawing/2014/main" id="{C5DBE1D1-B02E-4ABC-8E00-373D294888A7}"/>
              </a:ext>
            </a:extLst>
          </p:cNvPr>
          <p:cNvGraphicFramePr>
            <a:graphicFrameLocks noGrp="1"/>
          </p:cNvGraphicFramePr>
          <p:nvPr>
            <p:extLst>
              <p:ext uri="{D42A27DB-BD31-4B8C-83A1-F6EECF244321}">
                <p14:modId xmlns:p14="http://schemas.microsoft.com/office/powerpoint/2010/main" val="276663161"/>
              </p:ext>
            </p:extLst>
          </p:nvPr>
        </p:nvGraphicFramePr>
        <p:xfrm>
          <a:off x="1138135" y="2922706"/>
          <a:ext cx="10191944" cy="3402290"/>
        </p:xfrm>
        <a:graphic>
          <a:graphicData uri="http://schemas.openxmlformats.org/drawingml/2006/table">
            <a:tbl>
              <a:tblPr firstRow="1" firstCol="1" bandRow="1">
                <a:tableStyleId>{5C22544A-7EE6-4342-B048-85BDC9FD1C3A}</a:tableStyleId>
              </a:tblPr>
              <a:tblGrid>
                <a:gridCol w="3396938">
                  <a:extLst>
                    <a:ext uri="{9D8B030D-6E8A-4147-A177-3AD203B41FA5}">
                      <a16:colId xmlns:a16="http://schemas.microsoft.com/office/drawing/2014/main" val="1013957747"/>
                    </a:ext>
                  </a:extLst>
                </a:gridCol>
                <a:gridCol w="3396938">
                  <a:extLst>
                    <a:ext uri="{9D8B030D-6E8A-4147-A177-3AD203B41FA5}">
                      <a16:colId xmlns:a16="http://schemas.microsoft.com/office/drawing/2014/main" val="1921445485"/>
                    </a:ext>
                  </a:extLst>
                </a:gridCol>
                <a:gridCol w="3398068">
                  <a:extLst>
                    <a:ext uri="{9D8B030D-6E8A-4147-A177-3AD203B41FA5}">
                      <a16:colId xmlns:a16="http://schemas.microsoft.com/office/drawing/2014/main" val="3054225919"/>
                    </a:ext>
                  </a:extLst>
                </a:gridCol>
              </a:tblGrid>
              <a:tr h="261714">
                <a:tc>
                  <a:txBody>
                    <a:bodyPr/>
                    <a:lstStyle/>
                    <a:p>
                      <a:pPr>
                        <a:spcAft>
                          <a:spcPts val="0"/>
                        </a:spcAft>
                      </a:pPr>
                      <a:r>
                        <a:rPr lang="en-IN" sz="1400">
                          <a:effectLst/>
                        </a:rPr>
                        <a:t>Protocol</a:t>
                      </a:r>
                      <a:endParaRPr lang="en-IN"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spcAft>
                          <a:spcPts val="0"/>
                        </a:spcAft>
                      </a:pPr>
                      <a:r>
                        <a:rPr lang="en-IN" sz="1400">
                          <a:effectLst/>
                        </a:rPr>
                        <a:t>Technology</a:t>
                      </a:r>
                      <a:endParaRPr lang="en-IN"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spcAft>
                          <a:spcPts val="0"/>
                        </a:spcAft>
                      </a:pPr>
                      <a:r>
                        <a:rPr lang="en-IN" sz="1400" dirty="0">
                          <a:effectLst/>
                        </a:rPr>
                        <a:t>Standard</a:t>
                      </a:r>
                      <a:endParaRPr lang="en-IN"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652302379"/>
                  </a:ext>
                </a:extLst>
              </a:tr>
              <a:tr h="1046859">
                <a:tc>
                  <a:txBody>
                    <a:bodyPr/>
                    <a:lstStyle/>
                    <a:p>
                      <a:pPr>
                        <a:spcAft>
                          <a:spcPts val="0"/>
                        </a:spcAft>
                      </a:pPr>
                      <a:r>
                        <a:rPr lang="en-IN" sz="1400">
                          <a:effectLst/>
                        </a:rPr>
                        <a:t>A network protocol defines rules and conventions for communication between network devices</a:t>
                      </a:r>
                      <a:endParaRPr lang="en-IN"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spcAft>
                          <a:spcPts val="0"/>
                        </a:spcAft>
                      </a:pPr>
                      <a:r>
                        <a:rPr lang="en-IN" sz="1400" dirty="0">
                          <a:effectLst/>
                        </a:rPr>
                        <a:t>Activity of designing and constructing and maintaining communication system</a:t>
                      </a:r>
                      <a:endParaRPr lang="en-IN"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spcAft>
                          <a:spcPts val="0"/>
                        </a:spcAft>
                      </a:pPr>
                      <a:r>
                        <a:rPr lang="en-IN" sz="1400">
                          <a:effectLst/>
                        </a:rPr>
                        <a:t>A standard is a document that specifies something that has the overwhelming support and agreement of the standards making body</a:t>
                      </a:r>
                      <a:endParaRPr lang="en-IN"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490881944"/>
                  </a:ext>
                </a:extLst>
              </a:tr>
              <a:tr h="261714">
                <a:tc>
                  <a:txBody>
                    <a:bodyPr/>
                    <a:lstStyle/>
                    <a:p>
                      <a:pPr>
                        <a:spcAft>
                          <a:spcPts val="0"/>
                        </a:spcAft>
                      </a:pPr>
                      <a:r>
                        <a:rPr lang="en-IN" sz="1400">
                          <a:effectLst/>
                        </a:rPr>
                        <a:t>Examples Protocols</a:t>
                      </a:r>
                      <a:endParaRPr lang="en-IN"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spcAft>
                          <a:spcPts val="0"/>
                        </a:spcAft>
                      </a:pPr>
                      <a:r>
                        <a:rPr lang="en-IN" sz="1400">
                          <a:effectLst/>
                        </a:rPr>
                        <a:t>Examples of Technology</a:t>
                      </a:r>
                      <a:endParaRPr lang="en-IN"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spcAft>
                          <a:spcPts val="0"/>
                        </a:spcAft>
                      </a:pPr>
                      <a:r>
                        <a:rPr lang="en-IN" sz="1400">
                          <a:effectLst/>
                        </a:rPr>
                        <a:t>Examples of standard</a:t>
                      </a:r>
                      <a:endParaRPr lang="en-IN"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4140661632"/>
                  </a:ext>
                </a:extLst>
              </a:tr>
              <a:tr h="1832003">
                <a:tc>
                  <a:txBody>
                    <a:bodyPr/>
                    <a:lstStyle/>
                    <a:p>
                      <a:pPr marL="342900" lvl="0" indent="-342900">
                        <a:spcAft>
                          <a:spcPts val="0"/>
                        </a:spcAft>
                        <a:buFont typeface="Wingdings" panose="05000000000000000000" pitchFamily="2" charset="2"/>
                        <a:buChar char=""/>
                      </a:pPr>
                      <a:r>
                        <a:rPr lang="en-IN" sz="1400" dirty="0">
                          <a:effectLst/>
                        </a:rPr>
                        <a:t>IP</a:t>
                      </a:r>
                    </a:p>
                    <a:p>
                      <a:pPr marL="342900" lvl="0" indent="-342900">
                        <a:spcAft>
                          <a:spcPts val="0"/>
                        </a:spcAft>
                        <a:buFont typeface="Wingdings" panose="05000000000000000000" pitchFamily="2" charset="2"/>
                        <a:buChar char=""/>
                      </a:pPr>
                      <a:r>
                        <a:rPr lang="en-IN" sz="1400" dirty="0">
                          <a:effectLst/>
                        </a:rPr>
                        <a:t>TCP</a:t>
                      </a:r>
                    </a:p>
                    <a:p>
                      <a:pPr marL="342900" lvl="0" indent="-342900">
                        <a:spcAft>
                          <a:spcPts val="0"/>
                        </a:spcAft>
                        <a:buFont typeface="Wingdings" panose="05000000000000000000" pitchFamily="2" charset="2"/>
                        <a:buChar char=""/>
                      </a:pPr>
                      <a:r>
                        <a:rPr lang="en-IN" sz="1400" dirty="0">
                          <a:effectLst/>
                        </a:rPr>
                        <a:t>UDP</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IN" sz="1400" dirty="0">
                          <a:effectLst/>
                        </a:rPr>
                        <a:t>FTP</a:t>
                      </a:r>
                    </a:p>
                    <a:p>
                      <a:pPr marL="342900" lvl="0" indent="-342900">
                        <a:spcAft>
                          <a:spcPts val="0"/>
                        </a:spcAft>
                        <a:buFont typeface="Wingdings" panose="05000000000000000000" pitchFamily="2" charset="2"/>
                        <a:buChar char=""/>
                      </a:pPr>
                      <a:r>
                        <a:rPr lang="en-IN" sz="1400" dirty="0">
                          <a:effectLst/>
                        </a:rPr>
                        <a:t>HTTP</a:t>
                      </a:r>
                    </a:p>
                    <a:p>
                      <a:pPr marL="342900" lvl="0" indent="-342900">
                        <a:spcAft>
                          <a:spcPts val="0"/>
                        </a:spcAft>
                        <a:buFont typeface="Wingdings" panose="05000000000000000000" pitchFamily="2" charset="2"/>
                        <a:buChar char=""/>
                      </a:pPr>
                      <a:r>
                        <a:rPr lang="en-IN" sz="1400" dirty="0">
                          <a:effectLst/>
                        </a:rPr>
                        <a:t>MQTT</a:t>
                      </a:r>
                    </a:p>
                    <a:p>
                      <a:pPr marL="342900" lvl="0" indent="-342900">
                        <a:spcAft>
                          <a:spcPts val="0"/>
                        </a:spcAft>
                        <a:buFont typeface="Wingdings" panose="05000000000000000000" pitchFamily="2" charset="2"/>
                        <a:buChar char=""/>
                      </a:pPr>
                      <a:r>
                        <a:rPr lang="en-IN" sz="1400" dirty="0">
                          <a:effectLst/>
                          <a:latin typeface="Times New Roman" panose="02020603050405020304" pitchFamily="18" charset="0"/>
                          <a:ea typeface="Times New Roman" panose="02020603050405020304" pitchFamily="18" charset="0"/>
                          <a:cs typeface="Times New Roman" panose="02020603050405020304" pitchFamily="18" charset="0"/>
                        </a:rPr>
                        <a:t>COAP</a:t>
                      </a:r>
                    </a:p>
                  </a:txBody>
                  <a:tcPr marL="68580" marR="68580" marT="0" marB="0"/>
                </a:tc>
                <a:tc>
                  <a:txBody>
                    <a:bodyPr/>
                    <a:lstStyle/>
                    <a:p>
                      <a:pPr marL="342900" lvl="0" indent="-342900">
                        <a:spcAft>
                          <a:spcPts val="0"/>
                        </a:spcAft>
                        <a:buFont typeface="Wingdings" panose="05000000000000000000" pitchFamily="2" charset="2"/>
                        <a:buChar char=""/>
                      </a:pPr>
                      <a:r>
                        <a:rPr lang="en-IN" sz="1400">
                          <a:effectLst/>
                        </a:rPr>
                        <a:t>Wi-Fi</a:t>
                      </a:r>
                    </a:p>
                    <a:p>
                      <a:pPr marL="342900" lvl="0" indent="-342900">
                        <a:spcAft>
                          <a:spcPts val="0"/>
                        </a:spcAft>
                        <a:buFont typeface="Wingdings" panose="05000000000000000000" pitchFamily="2" charset="2"/>
                        <a:buChar char=""/>
                      </a:pPr>
                      <a:r>
                        <a:rPr lang="en-IN" sz="1400">
                          <a:effectLst/>
                        </a:rPr>
                        <a:t>Bluetooth</a:t>
                      </a:r>
                    </a:p>
                    <a:p>
                      <a:pPr marL="342900" lvl="0" indent="-342900">
                        <a:spcAft>
                          <a:spcPts val="0"/>
                        </a:spcAft>
                        <a:buFont typeface="Wingdings" panose="05000000000000000000" pitchFamily="2" charset="2"/>
                        <a:buChar char=""/>
                      </a:pPr>
                      <a:r>
                        <a:rPr lang="en-IN" sz="1400">
                          <a:effectLst/>
                        </a:rPr>
                        <a:t>ZigBee</a:t>
                      </a:r>
                    </a:p>
                    <a:p>
                      <a:pPr marL="342900" lvl="0" indent="-342900">
                        <a:spcAft>
                          <a:spcPts val="0"/>
                        </a:spcAft>
                        <a:buFont typeface="Wingdings" panose="05000000000000000000" pitchFamily="2" charset="2"/>
                        <a:buChar char=""/>
                      </a:pPr>
                      <a:r>
                        <a:rPr lang="en-IN" sz="1400">
                          <a:effectLst/>
                        </a:rPr>
                        <a:t>NFC</a:t>
                      </a:r>
                    </a:p>
                    <a:p>
                      <a:pPr marL="342900" lvl="0" indent="-342900">
                        <a:spcAft>
                          <a:spcPts val="0"/>
                        </a:spcAft>
                        <a:buFont typeface="Wingdings" panose="05000000000000000000" pitchFamily="2" charset="2"/>
                        <a:buChar char=""/>
                      </a:pPr>
                      <a:r>
                        <a:rPr lang="en-IN" sz="1400">
                          <a:effectLst/>
                        </a:rPr>
                        <a:t>WiMax</a:t>
                      </a:r>
                    </a:p>
                    <a:p>
                      <a:pPr marL="342900" lvl="0" indent="-342900">
                        <a:spcAft>
                          <a:spcPts val="0"/>
                        </a:spcAft>
                        <a:buFont typeface="Wingdings" panose="05000000000000000000" pitchFamily="2" charset="2"/>
                        <a:buChar char=""/>
                      </a:pPr>
                      <a:r>
                        <a:rPr lang="en-IN" sz="1400">
                          <a:effectLst/>
                        </a:rPr>
                        <a:t>GSM</a:t>
                      </a:r>
                    </a:p>
                    <a:p>
                      <a:pPr marL="342900" lvl="0" indent="-342900">
                        <a:spcAft>
                          <a:spcPts val="0"/>
                        </a:spcAft>
                        <a:buFont typeface="Wingdings" panose="05000000000000000000" pitchFamily="2" charset="2"/>
                        <a:buChar char=""/>
                      </a:pPr>
                      <a:r>
                        <a:rPr lang="en-IN" sz="1400">
                          <a:effectLst/>
                        </a:rPr>
                        <a:t>CDMA</a:t>
                      </a:r>
                      <a:endParaRPr lang="en-IN"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spcAft>
                          <a:spcPts val="0"/>
                        </a:spcAft>
                      </a:pPr>
                      <a:r>
                        <a:rPr lang="en-IN" sz="1400" dirty="0">
                          <a:effectLst/>
                        </a:rPr>
                        <a:t>IEEE 802.11 a/b/g (</a:t>
                      </a:r>
                      <a:r>
                        <a:rPr lang="en-IN" sz="1400" dirty="0" err="1">
                          <a:effectLst/>
                        </a:rPr>
                        <a:t>WiFi,Bluetooth</a:t>
                      </a:r>
                      <a:r>
                        <a:rPr lang="en-IN" sz="1400" dirty="0">
                          <a:effectLst/>
                        </a:rPr>
                        <a:t>)</a:t>
                      </a:r>
                    </a:p>
                    <a:p>
                      <a:pPr>
                        <a:spcAft>
                          <a:spcPts val="0"/>
                        </a:spcAft>
                      </a:pPr>
                      <a:r>
                        <a:rPr lang="en-IN" sz="1400" dirty="0">
                          <a:effectLst/>
                        </a:rPr>
                        <a:t>802.15 (</a:t>
                      </a:r>
                      <a:r>
                        <a:rPr lang="en-IN" sz="1400" dirty="0" err="1">
                          <a:effectLst/>
                        </a:rPr>
                        <a:t>ZigBee,NFC,GSM</a:t>
                      </a:r>
                      <a:r>
                        <a:rPr lang="en-IN" sz="1400" dirty="0">
                          <a:effectLst/>
                        </a:rPr>
                        <a:t>)</a:t>
                      </a:r>
                    </a:p>
                    <a:p>
                      <a:pPr>
                        <a:spcAft>
                          <a:spcPts val="0"/>
                        </a:spcAft>
                      </a:pPr>
                      <a:r>
                        <a:rPr lang="en-IN" sz="1400" dirty="0">
                          <a:effectLst/>
                        </a:rPr>
                        <a:t>802.16</a:t>
                      </a:r>
                      <a:endParaRPr lang="en-IN"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4091682275"/>
                  </a:ext>
                </a:extLst>
              </a:tr>
            </a:tbl>
          </a:graphicData>
        </a:graphic>
      </p:graphicFrame>
    </p:spTree>
    <p:extLst>
      <p:ext uri="{BB962C8B-B14F-4D97-AF65-F5344CB8AC3E}">
        <p14:creationId xmlns:p14="http://schemas.microsoft.com/office/powerpoint/2010/main" val="108599676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a:xfrm>
            <a:off x="853440" y="329185"/>
            <a:ext cx="10500360" cy="1361504"/>
          </a:xfrm>
        </p:spPr>
        <p:txBody>
          <a:bodyPr/>
          <a:lstStyle/>
          <a:p>
            <a:r>
              <a:rPr lang="en-IN" dirty="0">
                <a:latin typeface="Arial" panose="020B0604020202020204" pitchFamily="34" charset="0"/>
                <a:cs typeface="Arial" panose="020B0604020202020204" pitchFamily="34" charset="0"/>
              </a:rPr>
              <a:t>IoT Protocols</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53440" y="1707644"/>
            <a:ext cx="10500360" cy="4469319"/>
          </a:xfrm>
        </p:spPr>
        <p:txBody>
          <a:bodyPr>
            <a:normAutofit fontScale="25000" lnSpcReduction="20000"/>
          </a:bodyPr>
          <a:lstStyle/>
          <a:p>
            <a:r>
              <a:rPr lang="en-IN" sz="11200" dirty="0">
                <a:latin typeface="Arial" panose="020B0604020202020204" pitchFamily="34" charset="0"/>
                <a:cs typeface="Arial" panose="020B0604020202020204" pitchFamily="34" charset="0"/>
              </a:rPr>
              <a:t>IoT end node/device requirements</a:t>
            </a:r>
          </a:p>
          <a:p>
            <a:pPr lvl="1"/>
            <a:r>
              <a:rPr lang="en-IN" sz="10800" dirty="0">
                <a:latin typeface="Arial" panose="020B0604020202020204" pitchFamily="34" charset="0"/>
                <a:cs typeface="Arial" panose="020B0604020202020204" pitchFamily="34" charset="0"/>
              </a:rPr>
              <a:t>Scalable</a:t>
            </a:r>
          </a:p>
          <a:p>
            <a:pPr lvl="1"/>
            <a:r>
              <a:rPr lang="en-IN" sz="10800" dirty="0">
                <a:latin typeface="Arial" panose="020B0604020202020204" pitchFamily="34" charset="0"/>
                <a:cs typeface="Arial" panose="020B0604020202020204" pitchFamily="34" charset="0"/>
              </a:rPr>
              <a:t>Secure</a:t>
            </a:r>
          </a:p>
          <a:p>
            <a:pPr lvl="1"/>
            <a:r>
              <a:rPr lang="en-IN" sz="10800" dirty="0">
                <a:latin typeface="Arial" panose="020B0604020202020204" pitchFamily="34" charset="0"/>
                <a:cs typeface="Arial" panose="020B0604020202020204" pitchFamily="34" charset="0"/>
              </a:rPr>
              <a:t>End node addressability</a:t>
            </a:r>
          </a:p>
          <a:p>
            <a:pPr lvl="1"/>
            <a:r>
              <a:rPr lang="en-IN" sz="10800" dirty="0">
                <a:latin typeface="Arial" panose="020B0604020202020204" pitchFamily="34" charset="0"/>
                <a:cs typeface="Arial" panose="020B0604020202020204" pitchFamily="34" charset="0"/>
              </a:rPr>
              <a:t>Low power</a:t>
            </a:r>
          </a:p>
          <a:p>
            <a:pPr lvl="1"/>
            <a:r>
              <a:rPr lang="en-IN" sz="10800" dirty="0">
                <a:latin typeface="Arial" panose="020B0604020202020204" pitchFamily="34" charset="0"/>
                <a:cs typeface="Arial" panose="020B0604020202020204" pitchFamily="34" charset="0"/>
              </a:rPr>
              <a:t>Limited memory</a:t>
            </a:r>
          </a:p>
          <a:p>
            <a:pPr lvl="1"/>
            <a:r>
              <a:rPr lang="en-IN" sz="10800" dirty="0">
                <a:latin typeface="Arial" panose="020B0604020202020204" pitchFamily="34" charset="0"/>
                <a:cs typeface="Arial" panose="020B0604020202020204" pitchFamily="34" charset="0"/>
              </a:rPr>
              <a:t>Low cost</a:t>
            </a:r>
          </a:p>
          <a:p>
            <a:pPr lvl="1"/>
            <a:r>
              <a:rPr lang="en-IN" sz="10800" dirty="0">
                <a:latin typeface="Arial" panose="020B0604020202020204" pitchFamily="34" charset="0"/>
                <a:cs typeface="Arial" panose="020B0604020202020204" pitchFamily="34" charset="0"/>
              </a:rPr>
              <a:t>Lightweight connection</a:t>
            </a:r>
          </a:p>
          <a:p>
            <a:endParaRPr lang="en-IN" sz="11200"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pPr marL="0" indent="0">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a:xfrm>
            <a:off x="4044562" y="6346450"/>
            <a:ext cx="4108837" cy="375025"/>
          </a:xfrm>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a:xfrm>
            <a:off x="8614576" y="6346450"/>
            <a:ext cx="2739224" cy="375025"/>
          </a:xfrm>
        </p:spPr>
        <p:txBody>
          <a:bodyPr/>
          <a:lstStyle/>
          <a:p>
            <a:fld id="{D300B680-4920-456B-94E7-EB6DEF2EAF04}" type="slidenum">
              <a:rPr lang="en-IN" smtClean="0"/>
              <a:t>46</a:t>
            </a:fld>
            <a:endParaRPr lang="en-IN" dirty="0"/>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47885" y="203605"/>
            <a:ext cx="3997049" cy="1500100"/>
          </a:xfrm>
          <a:prstGeom prst="rect">
            <a:avLst/>
          </a:prstGeom>
        </p:spPr>
      </p:pic>
      <p:cxnSp>
        <p:nvCxnSpPr>
          <p:cNvPr id="30" name="Straight Arrow Connector 29">
            <a:extLst>
              <a:ext uri="{FF2B5EF4-FFF2-40B4-BE49-F238E27FC236}">
                <a16:creationId xmlns:a16="http://schemas.microsoft.com/office/drawing/2014/main" id="{8C7169ED-AF7B-482B-8049-B9A4EDAFB67A}"/>
              </a:ext>
            </a:extLst>
          </p:cNvPr>
          <p:cNvCxnSpPr>
            <a:cxnSpLocks/>
          </p:cNvCxnSpPr>
          <p:nvPr/>
        </p:nvCxnSpPr>
        <p:spPr>
          <a:xfrm flipH="1">
            <a:off x="7510272" y="1855678"/>
            <a:ext cx="2120" cy="143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416477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a:xfrm>
            <a:off x="853440" y="329185"/>
            <a:ext cx="10500360" cy="1361504"/>
          </a:xfrm>
        </p:spPr>
        <p:txBody>
          <a:bodyPr/>
          <a:lstStyle/>
          <a:p>
            <a:r>
              <a:rPr lang="en-IN" dirty="0">
                <a:latin typeface="Arial" panose="020B0604020202020204" pitchFamily="34" charset="0"/>
                <a:cs typeface="Arial" panose="020B0604020202020204" pitchFamily="34" charset="0"/>
              </a:rPr>
              <a:t>Communication Technologies</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53440" y="1707644"/>
            <a:ext cx="10500360" cy="4469319"/>
          </a:xfrm>
        </p:spPr>
        <p:txBody>
          <a:bodyPr>
            <a:normAutofit fontScale="25000" lnSpcReduction="20000"/>
          </a:bodyPr>
          <a:lstStyle/>
          <a:p>
            <a:r>
              <a:rPr lang="en-IN" sz="11200" dirty="0">
                <a:latin typeface="Arial" panose="020B0604020202020204" pitchFamily="34" charset="0"/>
                <a:cs typeface="Arial" panose="020B0604020202020204" pitchFamily="34" charset="0"/>
              </a:rPr>
              <a:t>ZigBee</a:t>
            </a:r>
          </a:p>
          <a:p>
            <a:r>
              <a:rPr lang="en-IN" sz="11200" dirty="0">
                <a:latin typeface="Arial" panose="020B0604020202020204" pitchFamily="34" charset="0"/>
                <a:cs typeface="Arial" panose="020B0604020202020204" pitchFamily="34" charset="0"/>
              </a:rPr>
              <a:t>Z-wave</a:t>
            </a:r>
          </a:p>
          <a:p>
            <a:r>
              <a:rPr lang="en-IN" sz="11200" dirty="0">
                <a:latin typeface="Arial" panose="020B0604020202020204" pitchFamily="34" charset="0"/>
                <a:cs typeface="Arial" panose="020B0604020202020204" pitchFamily="34" charset="0"/>
              </a:rPr>
              <a:t>Bluetooth</a:t>
            </a:r>
          </a:p>
          <a:p>
            <a:r>
              <a:rPr lang="en-IN" sz="11200" dirty="0">
                <a:latin typeface="Arial" panose="020B0604020202020204" pitchFamily="34" charset="0"/>
                <a:cs typeface="Arial" panose="020B0604020202020204" pitchFamily="34" charset="0"/>
              </a:rPr>
              <a:t>Bluetooth Low Energy (BLE)</a:t>
            </a:r>
          </a:p>
          <a:p>
            <a:r>
              <a:rPr lang="en-IN" sz="11200" dirty="0">
                <a:latin typeface="Arial" panose="020B0604020202020204" pitchFamily="34" charset="0"/>
                <a:cs typeface="Arial" panose="020B0604020202020204" pitchFamily="34" charset="0"/>
              </a:rPr>
              <a:t>Wi-Fi</a:t>
            </a:r>
          </a:p>
          <a:p>
            <a:r>
              <a:rPr lang="en-IN" sz="11200" dirty="0">
                <a:latin typeface="Arial" panose="020B0604020202020204" pitchFamily="34" charset="0"/>
                <a:cs typeface="Arial" panose="020B0604020202020204" pitchFamily="34" charset="0"/>
              </a:rPr>
              <a:t>Cellular</a:t>
            </a:r>
          </a:p>
          <a:p>
            <a:r>
              <a:rPr lang="en-IN" sz="11200" dirty="0">
                <a:latin typeface="Arial" panose="020B0604020202020204" pitchFamily="34" charset="0"/>
                <a:cs typeface="Arial" panose="020B0604020202020204" pitchFamily="34" charset="0"/>
              </a:rPr>
              <a:t>6LowPAN</a:t>
            </a:r>
          </a:p>
          <a:p>
            <a:r>
              <a:rPr lang="en-IN" sz="11200" dirty="0" err="1">
                <a:latin typeface="Arial" panose="020B0604020202020204" pitchFamily="34" charset="0"/>
                <a:cs typeface="Arial" panose="020B0604020202020204" pitchFamily="34" charset="0"/>
              </a:rPr>
              <a:t>LoRaWAN</a:t>
            </a:r>
            <a:endParaRPr lang="en-IN" sz="11200" dirty="0">
              <a:latin typeface="Arial" panose="020B0604020202020204" pitchFamily="34" charset="0"/>
              <a:cs typeface="Arial" panose="020B0604020202020204" pitchFamily="34" charset="0"/>
            </a:endParaRPr>
          </a:p>
          <a:p>
            <a:r>
              <a:rPr lang="en-IN" sz="11200" dirty="0" err="1">
                <a:latin typeface="Arial" panose="020B0604020202020204" pitchFamily="34" charset="0"/>
                <a:cs typeface="Arial" panose="020B0604020202020204" pitchFamily="34" charset="0"/>
              </a:rPr>
              <a:t>Sigfox</a:t>
            </a:r>
            <a:endParaRPr lang="en-IN" sz="11200" dirty="0">
              <a:latin typeface="Arial" panose="020B0604020202020204" pitchFamily="34" charset="0"/>
              <a:cs typeface="Arial" panose="020B0604020202020204" pitchFamily="34" charset="0"/>
            </a:endParaRPr>
          </a:p>
          <a:p>
            <a:endParaRPr lang="en-IN" sz="11200"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pPr marL="0" indent="0">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a:xfrm>
            <a:off x="4044562" y="6346450"/>
            <a:ext cx="4108837" cy="375025"/>
          </a:xfrm>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a:xfrm>
            <a:off x="8614576" y="6346450"/>
            <a:ext cx="2739224" cy="375025"/>
          </a:xfrm>
        </p:spPr>
        <p:txBody>
          <a:bodyPr/>
          <a:lstStyle/>
          <a:p>
            <a:fld id="{D300B680-4920-456B-94E7-EB6DEF2EAF04}" type="slidenum">
              <a:rPr lang="en-IN" smtClean="0"/>
              <a:t>47</a:t>
            </a:fld>
            <a:endParaRPr lang="en-IN" dirty="0"/>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44832" y="-7412"/>
            <a:ext cx="3997049" cy="1500100"/>
          </a:xfrm>
          <a:prstGeom prst="rect">
            <a:avLst/>
          </a:prstGeom>
        </p:spPr>
      </p:pic>
      <p:cxnSp>
        <p:nvCxnSpPr>
          <p:cNvPr id="30" name="Straight Arrow Connector 29">
            <a:extLst>
              <a:ext uri="{FF2B5EF4-FFF2-40B4-BE49-F238E27FC236}">
                <a16:creationId xmlns:a16="http://schemas.microsoft.com/office/drawing/2014/main" id="{8C7169ED-AF7B-482B-8049-B9A4EDAFB67A}"/>
              </a:ext>
            </a:extLst>
          </p:cNvPr>
          <p:cNvCxnSpPr>
            <a:cxnSpLocks/>
          </p:cNvCxnSpPr>
          <p:nvPr/>
        </p:nvCxnSpPr>
        <p:spPr>
          <a:xfrm flipH="1">
            <a:off x="7510272" y="1855678"/>
            <a:ext cx="2120" cy="143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0742841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a:xfrm>
            <a:off x="853440" y="329185"/>
            <a:ext cx="10500360" cy="1361504"/>
          </a:xfrm>
        </p:spPr>
        <p:txBody>
          <a:bodyPr/>
          <a:lstStyle/>
          <a:p>
            <a:r>
              <a:rPr lang="en-IN" dirty="0">
                <a:latin typeface="Arial" panose="020B0604020202020204" pitchFamily="34" charset="0"/>
                <a:cs typeface="Arial" panose="020B0604020202020204" pitchFamily="34" charset="0"/>
              </a:rPr>
              <a:t>ZigBee</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53440" y="1707644"/>
            <a:ext cx="10500360" cy="4469319"/>
          </a:xfrm>
        </p:spPr>
        <p:txBody>
          <a:bodyPr>
            <a:normAutofit fontScale="25000" lnSpcReduction="20000"/>
          </a:bodyPr>
          <a:lstStyle/>
          <a:p>
            <a:r>
              <a:rPr lang="en-IN" sz="9600" dirty="0">
                <a:latin typeface="Arial" panose="020B0604020202020204" pitchFamily="34" charset="0"/>
                <a:cs typeface="Arial" panose="020B0604020202020204" pitchFamily="34" charset="0"/>
              </a:rPr>
              <a:t>ZigBee</a:t>
            </a:r>
          </a:p>
          <a:p>
            <a:pPr lvl="1"/>
            <a:r>
              <a:rPr lang="en-IN" sz="9600" dirty="0">
                <a:latin typeface="Arial" panose="020B0604020202020204" pitchFamily="34" charset="0"/>
                <a:cs typeface="Arial" panose="020B0604020202020204" pitchFamily="34" charset="0"/>
              </a:rPr>
              <a:t>Low data </a:t>
            </a:r>
            <a:r>
              <a:rPr lang="en-IN" sz="9600" dirty="0" err="1">
                <a:latin typeface="Arial" panose="020B0604020202020204" pitchFamily="34" charset="0"/>
                <a:cs typeface="Arial" panose="020B0604020202020204" pitchFamily="34" charset="0"/>
              </a:rPr>
              <a:t>rate,Low</a:t>
            </a:r>
            <a:r>
              <a:rPr lang="en-IN" sz="9600" dirty="0">
                <a:latin typeface="Arial" panose="020B0604020202020204" pitchFamily="34" charset="0"/>
                <a:cs typeface="Arial" panose="020B0604020202020204" pitchFamily="34" charset="0"/>
              </a:rPr>
              <a:t> power </a:t>
            </a:r>
            <a:r>
              <a:rPr lang="en-IN" sz="9600" dirty="0" err="1">
                <a:latin typeface="Arial" panose="020B0604020202020204" pitchFamily="34" charset="0"/>
                <a:cs typeface="Arial" panose="020B0604020202020204" pitchFamily="34" charset="0"/>
              </a:rPr>
              <a:t>consumption,Small</a:t>
            </a:r>
            <a:r>
              <a:rPr lang="en-IN" sz="9600" dirty="0">
                <a:latin typeface="Arial" panose="020B0604020202020204" pitchFamily="34" charset="0"/>
                <a:cs typeface="Arial" panose="020B0604020202020204" pitchFamily="34" charset="0"/>
              </a:rPr>
              <a:t> pocket </a:t>
            </a:r>
            <a:r>
              <a:rPr lang="en-IN" sz="9600" dirty="0" err="1">
                <a:latin typeface="Arial" panose="020B0604020202020204" pitchFamily="34" charset="0"/>
                <a:cs typeface="Arial" panose="020B0604020202020204" pitchFamily="34" charset="0"/>
              </a:rPr>
              <a:t>devices,Unlicensed</a:t>
            </a:r>
            <a:r>
              <a:rPr lang="en-IN" sz="9600" dirty="0">
                <a:latin typeface="Arial" panose="020B0604020202020204" pitchFamily="34" charset="0"/>
                <a:cs typeface="Arial" panose="020B0604020202020204" pitchFamily="34" charset="0"/>
              </a:rPr>
              <a:t> bands</a:t>
            </a:r>
          </a:p>
          <a:p>
            <a:r>
              <a:rPr lang="en-IN" sz="9600" dirty="0">
                <a:latin typeface="Arial" panose="020B0604020202020204" pitchFamily="34" charset="0"/>
                <a:cs typeface="Arial" panose="020B0604020202020204" pitchFamily="34" charset="0"/>
              </a:rPr>
              <a:t>Bands (ISM – The industrial, scientific, and medical radio band)</a:t>
            </a:r>
          </a:p>
          <a:p>
            <a:pPr lvl="1"/>
            <a:r>
              <a:rPr lang="en-IN" sz="9600" dirty="0">
                <a:latin typeface="Arial" panose="020B0604020202020204" pitchFamily="34" charset="0"/>
                <a:cs typeface="Arial" panose="020B0604020202020204" pitchFamily="34" charset="0"/>
              </a:rPr>
              <a:t>ISM 2.4 GHz Global band at 250 kbps</a:t>
            </a:r>
          </a:p>
          <a:p>
            <a:pPr lvl="1"/>
            <a:r>
              <a:rPr lang="en-IN" sz="9600" dirty="0">
                <a:latin typeface="Arial" panose="020B0604020202020204" pitchFamily="34" charset="0"/>
                <a:cs typeface="Arial" panose="020B0604020202020204" pitchFamily="34" charset="0"/>
              </a:rPr>
              <a:t>868 MHz European band at 20 kbps</a:t>
            </a:r>
          </a:p>
          <a:p>
            <a:pPr lvl="1"/>
            <a:r>
              <a:rPr lang="en-IN" sz="9600" dirty="0">
                <a:latin typeface="Arial" panose="020B0604020202020204" pitchFamily="34" charset="0"/>
                <a:cs typeface="Arial" panose="020B0604020202020204" pitchFamily="34" charset="0"/>
              </a:rPr>
              <a:t>915 MHz North American band at 40 kbps</a:t>
            </a:r>
          </a:p>
          <a:p>
            <a:pPr lvl="1"/>
            <a:r>
              <a:rPr lang="en-IN" sz="9600" dirty="0">
                <a:latin typeface="Arial" panose="020B0604020202020204" pitchFamily="34" charset="0"/>
                <a:cs typeface="Arial" panose="020B0604020202020204" pitchFamily="34" charset="0"/>
              </a:rPr>
              <a:t>Range is very low – 100 to 300 </a:t>
            </a:r>
            <a:r>
              <a:rPr lang="en-IN" sz="9600" dirty="0" err="1">
                <a:latin typeface="Arial" panose="020B0604020202020204" pitchFamily="34" charset="0"/>
                <a:cs typeface="Arial" panose="020B0604020202020204" pitchFamily="34" charset="0"/>
              </a:rPr>
              <a:t>ft</a:t>
            </a:r>
            <a:endParaRPr lang="en-IN" sz="9600" dirty="0">
              <a:latin typeface="Arial" panose="020B0604020202020204" pitchFamily="34" charset="0"/>
              <a:cs typeface="Arial" panose="020B0604020202020204" pitchFamily="34" charset="0"/>
            </a:endParaRPr>
          </a:p>
          <a:p>
            <a:pPr marL="228600" lvl="1">
              <a:spcBef>
                <a:spcPts val="1000"/>
              </a:spcBef>
            </a:pPr>
            <a:r>
              <a:rPr lang="en-IN" sz="9600" dirty="0">
                <a:latin typeface="Arial" panose="020B0604020202020204" pitchFamily="34" charset="0"/>
                <a:cs typeface="Arial" panose="020B0604020202020204" pitchFamily="34" charset="0"/>
              </a:rPr>
              <a:t>Topologies</a:t>
            </a:r>
          </a:p>
          <a:p>
            <a:pPr lvl="1"/>
            <a:r>
              <a:rPr lang="en-IN" sz="9600" dirty="0" err="1">
                <a:latin typeface="Arial" panose="020B0604020202020204" pitchFamily="34" charset="0"/>
                <a:cs typeface="Arial" panose="020B0604020202020204" pitchFamily="34" charset="0"/>
              </a:rPr>
              <a:t>Mesh,Star,One</a:t>
            </a:r>
            <a:r>
              <a:rPr lang="en-IN" sz="9600" dirty="0">
                <a:latin typeface="Arial" panose="020B0604020202020204" pitchFamily="34" charset="0"/>
                <a:cs typeface="Arial" panose="020B0604020202020204" pitchFamily="34" charset="0"/>
              </a:rPr>
              <a:t> to One</a:t>
            </a:r>
          </a:p>
          <a:p>
            <a:pPr marL="228600" lvl="1">
              <a:spcBef>
                <a:spcPts val="1000"/>
              </a:spcBef>
            </a:pPr>
            <a:r>
              <a:rPr lang="en-IN" sz="9600" dirty="0">
                <a:latin typeface="Arial" panose="020B0604020202020204" pitchFamily="34" charset="0"/>
                <a:cs typeface="Arial" panose="020B0604020202020204" pitchFamily="34" charset="0"/>
              </a:rPr>
              <a:t>Usage</a:t>
            </a:r>
          </a:p>
          <a:p>
            <a:pPr lvl="1"/>
            <a:r>
              <a:rPr lang="en-IN" sz="9600" dirty="0">
                <a:latin typeface="Arial" panose="020B0604020202020204" pitchFamily="34" charset="0"/>
                <a:cs typeface="Arial" panose="020B0604020202020204" pitchFamily="34" charset="0"/>
              </a:rPr>
              <a:t>Building </a:t>
            </a:r>
            <a:r>
              <a:rPr lang="en-IN" sz="9600" dirty="0" err="1">
                <a:latin typeface="Arial" panose="020B0604020202020204" pitchFamily="34" charset="0"/>
                <a:cs typeface="Arial" panose="020B0604020202020204" pitchFamily="34" charset="0"/>
              </a:rPr>
              <a:t>automation,Health</a:t>
            </a:r>
            <a:r>
              <a:rPr lang="en-IN" sz="9600" dirty="0">
                <a:latin typeface="Arial" panose="020B0604020202020204" pitchFamily="34" charset="0"/>
                <a:cs typeface="Arial" panose="020B0604020202020204" pitchFamily="34" charset="0"/>
              </a:rPr>
              <a:t> </a:t>
            </a:r>
            <a:r>
              <a:rPr lang="en-IN" sz="9600" dirty="0" err="1">
                <a:latin typeface="Arial" panose="020B0604020202020204" pitchFamily="34" charset="0"/>
                <a:cs typeface="Arial" panose="020B0604020202020204" pitchFamily="34" charset="0"/>
              </a:rPr>
              <a:t>care,Asset</a:t>
            </a:r>
            <a:r>
              <a:rPr lang="en-IN" sz="9600" dirty="0">
                <a:latin typeface="Arial" panose="020B0604020202020204" pitchFamily="34" charset="0"/>
                <a:cs typeface="Arial" panose="020B0604020202020204" pitchFamily="34" charset="0"/>
              </a:rPr>
              <a:t> </a:t>
            </a:r>
            <a:r>
              <a:rPr lang="en-IN" sz="9600" dirty="0" err="1">
                <a:latin typeface="Arial" panose="020B0604020202020204" pitchFamily="34" charset="0"/>
                <a:cs typeface="Arial" panose="020B0604020202020204" pitchFamily="34" charset="0"/>
              </a:rPr>
              <a:t>management,Consumer</a:t>
            </a:r>
            <a:r>
              <a:rPr lang="en-IN" sz="9600" dirty="0">
                <a:latin typeface="Arial" panose="020B0604020202020204" pitchFamily="34" charset="0"/>
                <a:cs typeface="Arial" panose="020B0604020202020204" pitchFamily="34" charset="0"/>
              </a:rPr>
              <a:t> </a:t>
            </a:r>
            <a:r>
              <a:rPr lang="en-IN" sz="9600" dirty="0" err="1">
                <a:latin typeface="Arial" panose="020B0604020202020204" pitchFamily="34" charset="0"/>
                <a:cs typeface="Arial" panose="020B0604020202020204" pitchFamily="34" charset="0"/>
              </a:rPr>
              <a:t>electronics,Lawn</a:t>
            </a:r>
            <a:r>
              <a:rPr lang="en-IN" sz="9600" dirty="0">
                <a:latin typeface="Arial" panose="020B0604020202020204" pitchFamily="34" charset="0"/>
                <a:cs typeface="Arial" panose="020B0604020202020204" pitchFamily="34" charset="0"/>
              </a:rPr>
              <a:t> and garden irrigation				</a:t>
            </a: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a:xfrm>
            <a:off x="4044562" y="6346450"/>
            <a:ext cx="4108837" cy="375025"/>
          </a:xfrm>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a:xfrm>
            <a:off x="8614576" y="6346450"/>
            <a:ext cx="2739224" cy="375025"/>
          </a:xfrm>
        </p:spPr>
        <p:txBody>
          <a:bodyPr/>
          <a:lstStyle/>
          <a:p>
            <a:fld id="{D300B680-4920-456B-94E7-EB6DEF2EAF04}" type="slidenum">
              <a:rPr lang="en-IN" smtClean="0"/>
              <a:t>48</a:t>
            </a:fld>
            <a:endParaRPr lang="en-IN" dirty="0"/>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47885" y="203605"/>
            <a:ext cx="3997049" cy="1500100"/>
          </a:xfrm>
          <a:prstGeom prst="rect">
            <a:avLst/>
          </a:prstGeom>
        </p:spPr>
      </p:pic>
      <p:cxnSp>
        <p:nvCxnSpPr>
          <p:cNvPr id="30" name="Straight Arrow Connector 29">
            <a:extLst>
              <a:ext uri="{FF2B5EF4-FFF2-40B4-BE49-F238E27FC236}">
                <a16:creationId xmlns:a16="http://schemas.microsoft.com/office/drawing/2014/main" id="{8C7169ED-AF7B-482B-8049-B9A4EDAFB67A}"/>
              </a:ext>
            </a:extLst>
          </p:cNvPr>
          <p:cNvCxnSpPr>
            <a:cxnSpLocks/>
          </p:cNvCxnSpPr>
          <p:nvPr/>
        </p:nvCxnSpPr>
        <p:spPr>
          <a:xfrm flipH="1">
            <a:off x="7510272" y="1855678"/>
            <a:ext cx="2120" cy="143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F25B9811-02FE-4879-A0C2-25023CA0C3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14576" y="3429000"/>
            <a:ext cx="3291662" cy="1721356"/>
          </a:xfrm>
          <a:prstGeom prst="rect">
            <a:avLst/>
          </a:prstGeom>
        </p:spPr>
      </p:pic>
    </p:spTree>
    <p:extLst>
      <p:ext uri="{BB962C8B-B14F-4D97-AF65-F5344CB8AC3E}">
        <p14:creationId xmlns:p14="http://schemas.microsoft.com/office/powerpoint/2010/main" val="28104312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a:xfrm>
            <a:off x="853440" y="329185"/>
            <a:ext cx="10500360" cy="1361504"/>
          </a:xfrm>
        </p:spPr>
        <p:txBody>
          <a:bodyPr/>
          <a:lstStyle/>
          <a:p>
            <a:r>
              <a:rPr lang="en-IN" dirty="0">
                <a:latin typeface="Arial" panose="020B0604020202020204" pitchFamily="34" charset="0"/>
                <a:cs typeface="Arial" panose="020B0604020202020204" pitchFamily="34" charset="0"/>
              </a:rPr>
              <a:t>ISM bands</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53440" y="2013218"/>
            <a:ext cx="10500360" cy="4163745"/>
          </a:xfrm>
        </p:spPr>
        <p:txBody>
          <a:bodyPr>
            <a:normAutofit/>
          </a:bodyPr>
          <a:lstStyle/>
          <a:p>
            <a:pPr marL="457200" lvl="1" indent="0">
              <a:buNone/>
            </a:pPr>
            <a:r>
              <a:rPr lang="en-IN" sz="9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a:xfrm>
            <a:off x="4044562" y="6346450"/>
            <a:ext cx="4108837" cy="375025"/>
          </a:xfrm>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a:xfrm>
            <a:off x="8614576" y="6346450"/>
            <a:ext cx="2739224" cy="375025"/>
          </a:xfrm>
        </p:spPr>
        <p:txBody>
          <a:bodyPr/>
          <a:lstStyle/>
          <a:p>
            <a:fld id="{D300B680-4920-456B-94E7-EB6DEF2EAF04}" type="slidenum">
              <a:rPr lang="en-IN" smtClean="0"/>
              <a:t>49</a:t>
            </a:fld>
            <a:endParaRPr lang="en-IN" dirty="0"/>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30764" y="6656"/>
            <a:ext cx="3997049" cy="1500100"/>
          </a:xfrm>
          <a:prstGeom prst="rect">
            <a:avLst/>
          </a:prstGeom>
        </p:spPr>
      </p:pic>
      <p:cxnSp>
        <p:nvCxnSpPr>
          <p:cNvPr id="30" name="Straight Arrow Connector 29">
            <a:extLst>
              <a:ext uri="{FF2B5EF4-FFF2-40B4-BE49-F238E27FC236}">
                <a16:creationId xmlns:a16="http://schemas.microsoft.com/office/drawing/2014/main" id="{8C7169ED-AF7B-482B-8049-B9A4EDAFB67A}"/>
              </a:ext>
            </a:extLst>
          </p:cNvPr>
          <p:cNvCxnSpPr>
            <a:cxnSpLocks/>
          </p:cNvCxnSpPr>
          <p:nvPr/>
        </p:nvCxnSpPr>
        <p:spPr>
          <a:xfrm flipH="1">
            <a:off x="7510272" y="1855678"/>
            <a:ext cx="2120" cy="143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EDED9482-6966-41C6-8A2C-BBDC26D9F9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3440" y="1506756"/>
            <a:ext cx="10386646" cy="5214719"/>
          </a:xfrm>
          <a:prstGeom prst="rect">
            <a:avLst/>
          </a:prstGeom>
        </p:spPr>
      </p:pic>
    </p:spTree>
    <p:extLst>
      <p:ext uri="{BB962C8B-B14F-4D97-AF65-F5344CB8AC3E}">
        <p14:creationId xmlns:p14="http://schemas.microsoft.com/office/powerpoint/2010/main" val="28791301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p:txBody>
          <a:bodyPr/>
          <a:lstStyle/>
          <a:p>
            <a:r>
              <a:rPr lang="en-IN" dirty="0">
                <a:latin typeface="Arial" panose="020B0604020202020204" pitchFamily="34" charset="0"/>
                <a:cs typeface="Arial" panose="020B0604020202020204" pitchFamily="34" charset="0"/>
              </a:rPr>
              <a:t>IoT – Smart Refrigerator</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p:txBody>
          <a:bodyPr>
            <a:normAutofit/>
          </a:bodyPr>
          <a:lstStyle/>
          <a:p>
            <a:pPr marL="0" indent="0">
              <a:buNone/>
            </a:pPr>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pPr marL="0" indent="0">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Mobile		Node</a:t>
            </a: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p:txBody>
          <a:bodyPr/>
          <a:lstStyle/>
          <a:p>
            <a:fld id="{D300B680-4920-456B-94E7-EB6DEF2EAF04}" type="slidenum">
              <a:rPr lang="en-IN" smtClean="0"/>
              <a:t>5</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53400" y="243205"/>
            <a:ext cx="3891534" cy="1460500"/>
          </a:xfrm>
          <a:prstGeom prst="rect">
            <a:avLst/>
          </a:prstGeom>
        </p:spPr>
      </p:pic>
      <p:sp>
        <p:nvSpPr>
          <p:cNvPr id="6" name="Rectangle 5">
            <a:extLst>
              <a:ext uri="{FF2B5EF4-FFF2-40B4-BE49-F238E27FC236}">
                <a16:creationId xmlns:a16="http://schemas.microsoft.com/office/drawing/2014/main" id="{5A0C46EB-951B-4185-A434-0628F6A2D6E4}"/>
              </a:ext>
            </a:extLst>
          </p:cNvPr>
          <p:cNvSpPr/>
          <p:nvPr/>
        </p:nvSpPr>
        <p:spPr>
          <a:xfrm>
            <a:off x="4767072" y="2731008"/>
            <a:ext cx="2340864" cy="10119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Refrigerator</a:t>
            </a:r>
          </a:p>
        </p:txBody>
      </p:sp>
      <p:sp>
        <p:nvSpPr>
          <p:cNvPr id="8" name="Arrow: Down 7">
            <a:extLst>
              <a:ext uri="{FF2B5EF4-FFF2-40B4-BE49-F238E27FC236}">
                <a16:creationId xmlns:a16="http://schemas.microsoft.com/office/drawing/2014/main" id="{09C64C01-252D-45A7-AE15-3F2EC755F34A}"/>
              </a:ext>
            </a:extLst>
          </p:cNvPr>
          <p:cNvSpPr/>
          <p:nvPr/>
        </p:nvSpPr>
        <p:spPr>
          <a:xfrm flipV="1">
            <a:off x="5553456" y="2108709"/>
            <a:ext cx="353568" cy="47517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3C239B82-6977-41FD-BCB8-42C9AA28FC42}"/>
              </a:ext>
            </a:extLst>
          </p:cNvPr>
          <p:cNvSpPr/>
          <p:nvPr/>
        </p:nvSpPr>
        <p:spPr>
          <a:xfrm>
            <a:off x="4986528" y="1370773"/>
            <a:ext cx="1511808" cy="7074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Identification</a:t>
            </a:r>
          </a:p>
        </p:txBody>
      </p:sp>
      <p:sp>
        <p:nvSpPr>
          <p:cNvPr id="10" name="Oval 9">
            <a:extLst>
              <a:ext uri="{FF2B5EF4-FFF2-40B4-BE49-F238E27FC236}">
                <a16:creationId xmlns:a16="http://schemas.microsoft.com/office/drawing/2014/main" id="{1E9FFC2D-039B-45EC-8CE0-0A151F9F26DF}"/>
              </a:ext>
            </a:extLst>
          </p:cNvPr>
          <p:cNvSpPr/>
          <p:nvPr/>
        </p:nvSpPr>
        <p:spPr>
          <a:xfrm>
            <a:off x="8473440" y="2859088"/>
            <a:ext cx="2389632" cy="14391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Sensors</a:t>
            </a:r>
          </a:p>
        </p:txBody>
      </p:sp>
      <p:sp>
        <p:nvSpPr>
          <p:cNvPr id="11" name="Diamond 10">
            <a:extLst>
              <a:ext uri="{FF2B5EF4-FFF2-40B4-BE49-F238E27FC236}">
                <a16:creationId xmlns:a16="http://schemas.microsoft.com/office/drawing/2014/main" id="{F01D6C7D-4A60-4924-B531-4AA87DA43F2A}"/>
              </a:ext>
            </a:extLst>
          </p:cNvPr>
          <p:cNvSpPr/>
          <p:nvPr/>
        </p:nvSpPr>
        <p:spPr>
          <a:xfrm>
            <a:off x="4828032" y="5529391"/>
            <a:ext cx="2218944" cy="874584"/>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Gateway</a:t>
            </a:r>
          </a:p>
        </p:txBody>
      </p:sp>
      <p:sp>
        <p:nvSpPr>
          <p:cNvPr id="12" name="Cloud 11">
            <a:extLst>
              <a:ext uri="{FF2B5EF4-FFF2-40B4-BE49-F238E27FC236}">
                <a16:creationId xmlns:a16="http://schemas.microsoft.com/office/drawing/2014/main" id="{F3913310-AAD7-46AC-8E31-E86D51095266}"/>
              </a:ext>
            </a:extLst>
          </p:cNvPr>
          <p:cNvSpPr/>
          <p:nvPr/>
        </p:nvSpPr>
        <p:spPr>
          <a:xfrm>
            <a:off x="1609344" y="4030027"/>
            <a:ext cx="1377696" cy="743712"/>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Cloud</a:t>
            </a:r>
          </a:p>
        </p:txBody>
      </p:sp>
      <p:sp>
        <p:nvSpPr>
          <p:cNvPr id="13" name="Flowchart: Magnetic Disk 12">
            <a:extLst>
              <a:ext uri="{FF2B5EF4-FFF2-40B4-BE49-F238E27FC236}">
                <a16:creationId xmlns:a16="http://schemas.microsoft.com/office/drawing/2014/main" id="{A26D498D-A130-41FE-B043-B4894185E8FB}"/>
              </a:ext>
            </a:extLst>
          </p:cNvPr>
          <p:cNvSpPr/>
          <p:nvPr/>
        </p:nvSpPr>
        <p:spPr>
          <a:xfrm>
            <a:off x="1560576" y="1883728"/>
            <a:ext cx="1328928" cy="810704"/>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Analytics</a:t>
            </a:r>
          </a:p>
        </p:txBody>
      </p:sp>
      <p:cxnSp>
        <p:nvCxnSpPr>
          <p:cNvPr id="15" name="Straight Arrow Connector 14">
            <a:extLst>
              <a:ext uri="{FF2B5EF4-FFF2-40B4-BE49-F238E27FC236}">
                <a16:creationId xmlns:a16="http://schemas.microsoft.com/office/drawing/2014/main" id="{04369B90-0B3B-4E53-A0F7-C1C11A445C23}"/>
              </a:ext>
            </a:extLst>
          </p:cNvPr>
          <p:cNvCxnSpPr>
            <a:cxnSpLocks/>
          </p:cNvCxnSpPr>
          <p:nvPr/>
        </p:nvCxnSpPr>
        <p:spPr>
          <a:xfrm>
            <a:off x="7046976" y="2133600"/>
            <a:ext cx="1421892" cy="5087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5F4D8BCB-CF2F-4132-962A-DEBA16435100}"/>
              </a:ext>
            </a:extLst>
          </p:cNvPr>
          <p:cNvCxnSpPr/>
          <p:nvPr/>
        </p:nvCxnSpPr>
        <p:spPr>
          <a:xfrm flipH="1">
            <a:off x="7510272" y="4740403"/>
            <a:ext cx="1463040" cy="8117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7BCC22A2-E3E2-45DA-BD90-15F727644A91}"/>
              </a:ext>
            </a:extLst>
          </p:cNvPr>
          <p:cNvCxnSpPr/>
          <p:nvPr/>
        </p:nvCxnSpPr>
        <p:spPr>
          <a:xfrm flipH="1" flipV="1">
            <a:off x="2767584" y="4962144"/>
            <a:ext cx="1365504" cy="5900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B4EB83DA-8059-46EA-92DA-FD203EF18A42}"/>
              </a:ext>
            </a:extLst>
          </p:cNvPr>
          <p:cNvCxnSpPr/>
          <p:nvPr/>
        </p:nvCxnSpPr>
        <p:spPr>
          <a:xfrm flipV="1">
            <a:off x="2084832" y="2892490"/>
            <a:ext cx="0" cy="7540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84474E53-32E9-43D3-A773-563125E2EEF2}"/>
              </a:ext>
            </a:extLst>
          </p:cNvPr>
          <p:cNvCxnSpPr/>
          <p:nvPr/>
        </p:nvCxnSpPr>
        <p:spPr>
          <a:xfrm>
            <a:off x="2414016" y="2892490"/>
            <a:ext cx="0" cy="7540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BBA7E2F0-BF03-4C36-A4BC-40E64C68631C}"/>
              </a:ext>
            </a:extLst>
          </p:cNvPr>
          <p:cNvCxnSpPr/>
          <p:nvPr/>
        </p:nvCxnSpPr>
        <p:spPr>
          <a:xfrm>
            <a:off x="2987040" y="4740403"/>
            <a:ext cx="1280160" cy="5167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7F9A5AF0-E6DF-4684-AD65-F1584B402FCC}"/>
              </a:ext>
            </a:extLst>
          </p:cNvPr>
          <p:cNvCxnSpPr/>
          <p:nvPr/>
        </p:nvCxnSpPr>
        <p:spPr>
          <a:xfrm flipV="1">
            <a:off x="7107936" y="4511040"/>
            <a:ext cx="1452372" cy="6461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8C7169ED-AF7B-482B-8049-B9A4EDAFB67A}"/>
              </a:ext>
            </a:extLst>
          </p:cNvPr>
          <p:cNvCxnSpPr/>
          <p:nvPr/>
        </p:nvCxnSpPr>
        <p:spPr>
          <a:xfrm flipH="1" flipV="1">
            <a:off x="7510272" y="1870075"/>
            <a:ext cx="1463040" cy="5309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Rectangle: Rounded Corners 30">
            <a:extLst>
              <a:ext uri="{FF2B5EF4-FFF2-40B4-BE49-F238E27FC236}">
                <a16:creationId xmlns:a16="http://schemas.microsoft.com/office/drawing/2014/main" id="{D5E8EDD8-8253-4BF2-862F-DD4CAE80E0BA}"/>
              </a:ext>
            </a:extLst>
          </p:cNvPr>
          <p:cNvSpPr/>
          <p:nvPr/>
        </p:nvSpPr>
        <p:spPr>
          <a:xfrm>
            <a:off x="5547360" y="3919348"/>
            <a:ext cx="524256" cy="8167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cxnSp>
        <p:nvCxnSpPr>
          <p:cNvPr id="33" name="Straight Arrow Connector 32">
            <a:extLst>
              <a:ext uri="{FF2B5EF4-FFF2-40B4-BE49-F238E27FC236}">
                <a16:creationId xmlns:a16="http://schemas.microsoft.com/office/drawing/2014/main" id="{E966C32A-83E8-4DC9-A35B-F30E7C7E6AB0}"/>
              </a:ext>
            </a:extLst>
          </p:cNvPr>
          <p:cNvCxnSpPr/>
          <p:nvPr/>
        </p:nvCxnSpPr>
        <p:spPr>
          <a:xfrm flipH="1">
            <a:off x="6793993" y="4030027"/>
            <a:ext cx="1447799" cy="130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15CC70DA-8EB7-4E76-B253-AB49E62DADA9}"/>
              </a:ext>
            </a:extLst>
          </p:cNvPr>
          <p:cNvCxnSpPr/>
          <p:nvPr/>
        </p:nvCxnSpPr>
        <p:spPr>
          <a:xfrm flipH="1">
            <a:off x="3450336" y="4003994"/>
            <a:ext cx="131673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53E695F7-D006-46D7-B2CD-5E5ACEE86D06}"/>
              </a:ext>
            </a:extLst>
          </p:cNvPr>
          <p:cNvCxnSpPr/>
          <p:nvPr/>
        </p:nvCxnSpPr>
        <p:spPr>
          <a:xfrm>
            <a:off x="3450336" y="4298251"/>
            <a:ext cx="1377696" cy="294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1959D550-E04A-486C-AE7D-FD6FABF23561}"/>
              </a:ext>
            </a:extLst>
          </p:cNvPr>
          <p:cNvCxnSpPr/>
          <p:nvPr/>
        </p:nvCxnSpPr>
        <p:spPr>
          <a:xfrm>
            <a:off x="6793993" y="4298251"/>
            <a:ext cx="144779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163312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a:xfrm>
            <a:off x="853440" y="329185"/>
            <a:ext cx="10500360" cy="1361504"/>
          </a:xfrm>
        </p:spPr>
        <p:txBody>
          <a:bodyPr/>
          <a:lstStyle/>
          <a:p>
            <a:r>
              <a:rPr lang="en-IN" dirty="0">
                <a:latin typeface="Arial" panose="020B0604020202020204" pitchFamily="34" charset="0"/>
                <a:cs typeface="Arial" panose="020B0604020202020204" pitchFamily="34" charset="0"/>
              </a:rPr>
              <a:t>ZigBee - Network</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53440" y="1707644"/>
            <a:ext cx="10500360" cy="4469319"/>
          </a:xfrm>
        </p:spPr>
        <p:txBody>
          <a:bodyPr>
            <a:normAutofit/>
          </a:bodyPr>
          <a:lstStyle/>
          <a:p>
            <a:pPr lvl="1"/>
            <a:r>
              <a:rPr lang="en-IN" dirty="0">
                <a:latin typeface="Arial" panose="020B0604020202020204" pitchFamily="34" charset="0"/>
                <a:cs typeface="Arial" panose="020B0604020202020204" pitchFamily="34" charset="0"/>
              </a:rPr>
              <a:t>Network topology</a:t>
            </a:r>
          </a:p>
          <a:p>
            <a:pPr marL="0" lvl="1" indent="0">
              <a:spcBef>
                <a:spcPts val="1000"/>
              </a:spcBef>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a:xfrm>
            <a:off x="4044562" y="6346450"/>
            <a:ext cx="4108837" cy="375025"/>
          </a:xfrm>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a:xfrm>
            <a:off x="8614576" y="6346450"/>
            <a:ext cx="2739224" cy="375025"/>
          </a:xfrm>
        </p:spPr>
        <p:txBody>
          <a:bodyPr/>
          <a:lstStyle/>
          <a:p>
            <a:fld id="{D300B680-4920-456B-94E7-EB6DEF2EAF04}" type="slidenum">
              <a:rPr lang="en-IN" smtClean="0"/>
              <a:t>50</a:t>
            </a:fld>
            <a:endParaRPr lang="en-IN" dirty="0"/>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47885" y="203605"/>
            <a:ext cx="3997049" cy="1500100"/>
          </a:xfrm>
          <a:prstGeom prst="rect">
            <a:avLst/>
          </a:prstGeom>
        </p:spPr>
      </p:pic>
      <p:cxnSp>
        <p:nvCxnSpPr>
          <p:cNvPr id="30" name="Straight Arrow Connector 29">
            <a:extLst>
              <a:ext uri="{FF2B5EF4-FFF2-40B4-BE49-F238E27FC236}">
                <a16:creationId xmlns:a16="http://schemas.microsoft.com/office/drawing/2014/main" id="{8C7169ED-AF7B-482B-8049-B9A4EDAFB67A}"/>
              </a:ext>
            </a:extLst>
          </p:cNvPr>
          <p:cNvCxnSpPr>
            <a:cxnSpLocks/>
          </p:cNvCxnSpPr>
          <p:nvPr/>
        </p:nvCxnSpPr>
        <p:spPr>
          <a:xfrm flipH="1">
            <a:off x="7510272" y="1855678"/>
            <a:ext cx="2120" cy="143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5C784CF1-EFF5-410C-8DCF-E6FF707E97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8295" y="2600324"/>
            <a:ext cx="9748911" cy="3350309"/>
          </a:xfrm>
          <a:prstGeom prst="rect">
            <a:avLst/>
          </a:prstGeom>
        </p:spPr>
      </p:pic>
    </p:spTree>
    <p:extLst>
      <p:ext uri="{BB962C8B-B14F-4D97-AF65-F5344CB8AC3E}">
        <p14:creationId xmlns:p14="http://schemas.microsoft.com/office/powerpoint/2010/main" val="241924866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a:xfrm>
            <a:off x="853440" y="329185"/>
            <a:ext cx="10500360" cy="1361504"/>
          </a:xfrm>
        </p:spPr>
        <p:txBody>
          <a:bodyPr/>
          <a:lstStyle/>
          <a:p>
            <a:r>
              <a:rPr lang="en-IN" dirty="0">
                <a:latin typeface="Arial" panose="020B0604020202020204" pitchFamily="34" charset="0"/>
                <a:cs typeface="Arial" panose="020B0604020202020204" pitchFamily="34" charset="0"/>
              </a:rPr>
              <a:t>Z-Wave</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53440" y="1707644"/>
            <a:ext cx="10500360" cy="4469319"/>
          </a:xfrm>
        </p:spPr>
        <p:txBody>
          <a:bodyPr>
            <a:normAutofit fontScale="25000" lnSpcReduction="20000"/>
          </a:bodyPr>
          <a:lstStyle/>
          <a:p>
            <a:r>
              <a:rPr lang="en-IN" sz="11200" dirty="0">
                <a:latin typeface="Arial" panose="020B0604020202020204" pitchFamily="34" charset="0"/>
                <a:cs typeface="Arial" panose="020B0604020202020204" pitchFamily="34" charset="0"/>
              </a:rPr>
              <a:t>Z-Wave</a:t>
            </a:r>
          </a:p>
          <a:p>
            <a:pPr lvl="1"/>
            <a:r>
              <a:rPr lang="en-IN" sz="10800" dirty="0">
                <a:latin typeface="Arial" panose="020B0604020202020204" pitchFamily="34" charset="0"/>
                <a:cs typeface="Arial" panose="020B0604020202020204" pitchFamily="34" charset="0"/>
              </a:rPr>
              <a:t>Oriented towards residential control and automation market</a:t>
            </a:r>
          </a:p>
          <a:p>
            <a:r>
              <a:rPr lang="en-IN" sz="11200" dirty="0">
                <a:latin typeface="Arial" panose="020B0604020202020204" pitchFamily="34" charset="0"/>
                <a:cs typeface="Arial" panose="020B0604020202020204" pitchFamily="34" charset="0"/>
              </a:rPr>
              <a:t>Bands</a:t>
            </a:r>
          </a:p>
          <a:p>
            <a:pPr lvl="1"/>
            <a:r>
              <a:rPr lang="en-IN" sz="10800" dirty="0">
                <a:latin typeface="Arial" panose="020B0604020202020204" pitchFamily="34" charset="0"/>
                <a:cs typeface="Arial" panose="020B0604020202020204" pitchFamily="34" charset="0"/>
              </a:rPr>
              <a:t>Works in sub Giga hertz frequency band – 900 MHz,100 kbps</a:t>
            </a:r>
          </a:p>
          <a:p>
            <a:pPr lvl="1"/>
            <a:r>
              <a:rPr lang="en-IN" sz="10800" dirty="0">
                <a:latin typeface="Arial" panose="020B0604020202020204" pitchFamily="34" charset="0"/>
                <a:cs typeface="Arial" panose="020B0604020202020204" pitchFamily="34" charset="0"/>
              </a:rPr>
              <a:t>Can have a maximum of 232 nodes</a:t>
            </a:r>
          </a:p>
          <a:p>
            <a:pPr marL="228600" lvl="1">
              <a:spcBef>
                <a:spcPts val="1000"/>
              </a:spcBef>
            </a:pPr>
            <a:r>
              <a:rPr lang="en-IN" sz="11200" dirty="0">
                <a:latin typeface="Arial" panose="020B0604020202020204" pitchFamily="34" charset="0"/>
                <a:cs typeface="Arial" panose="020B0604020202020204" pitchFamily="34" charset="0"/>
              </a:rPr>
              <a:t>Topologies</a:t>
            </a:r>
          </a:p>
          <a:p>
            <a:pPr lvl="1"/>
            <a:r>
              <a:rPr lang="en-IN" sz="10800" dirty="0">
                <a:latin typeface="Arial" panose="020B0604020202020204" pitchFamily="34" charset="0"/>
                <a:cs typeface="Arial" panose="020B0604020202020204" pitchFamily="34" charset="0"/>
              </a:rPr>
              <a:t>Operates on mesh network architecture with one primary and multiple secondary controllers</a:t>
            </a:r>
          </a:p>
          <a:p>
            <a:pPr lvl="1"/>
            <a:r>
              <a:rPr lang="en-IN" sz="10800" dirty="0">
                <a:latin typeface="Arial" panose="020B0604020202020204" pitchFamily="34" charset="0"/>
                <a:cs typeface="Arial" panose="020B0604020202020204" pitchFamily="34" charset="0"/>
              </a:rPr>
              <a:t>USP is interoperability</a:t>
            </a:r>
          </a:p>
          <a:p>
            <a:pPr lvl="1"/>
            <a:endParaRPr lang="en-IN" dirty="0">
              <a:latin typeface="Arial" panose="020B0604020202020204" pitchFamily="34" charset="0"/>
              <a:cs typeface="Arial" panose="020B0604020202020204" pitchFamily="34" charset="0"/>
            </a:endParaRPr>
          </a:p>
          <a:p>
            <a:pPr marL="228600" lvl="1">
              <a:spcBef>
                <a:spcPts val="1000"/>
              </a:spcBef>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a:xfrm>
            <a:off x="4044562" y="6346450"/>
            <a:ext cx="4108837" cy="375025"/>
          </a:xfrm>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a:xfrm>
            <a:off x="8614576" y="6346450"/>
            <a:ext cx="2739224" cy="375025"/>
          </a:xfrm>
        </p:spPr>
        <p:txBody>
          <a:bodyPr/>
          <a:lstStyle/>
          <a:p>
            <a:fld id="{D300B680-4920-456B-94E7-EB6DEF2EAF04}" type="slidenum">
              <a:rPr lang="en-IN" smtClean="0"/>
              <a:t>51</a:t>
            </a:fld>
            <a:endParaRPr lang="en-IN" dirty="0"/>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47885" y="203605"/>
            <a:ext cx="3997049" cy="1500100"/>
          </a:xfrm>
          <a:prstGeom prst="rect">
            <a:avLst/>
          </a:prstGeom>
        </p:spPr>
      </p:pic>
      <p:cxnSp>
        <p:nvCxnSpPr>
          <p:cNvPr id="30" name="Straight Arrow Connector 29">
            <a:extLst>
              <a:ext uri="{FF2B5EF4-FFF2-40B4-BE49-F238E27FC236}">
                <a16:creationId xmlns:a16="http://schemas.microsoft.com/office/drawing/2014/main" id="{8C7169ED-AF7B-482B-8049-B9A4EDAFB67A}"/>
              </a:ext>
            </a:extLst>
          </p:cNvPr>
          <p:cNvCxnSpPr>
            <a:cxnSpLocks/>
          </p:cNvCxnSpPr>
          <p:nvPr/>
        </p:nvCxnSpPr>
        <p:spPr>
          <a:xfrm flipH="1">
            <a:off x="7510272" y="1855678"/>
            <a:ext cx="2120" cy="143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3063830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a:xfrm>
            <a:off x="853440" y="329185"/>
            <a:ext cx="10500360" cy="1361504"/>
          </a:xfrm>
        </p:spPr>
        <p:txBody>
          <a:bodyPr/>
          <a:lstStyle/>
          <a:p>
            <a:r>
              <a:rPr lang="en-IN" dirty="0">
                <a:latin typeface="Arial" panose="020B0604020202020204" pitchFamily="34" charset="0"/>
                <a:cs typeface="Arial" panose="020B0604020202020204" pitchFamily="34" charset="0"/>
              </a:rPr>
              <a:t>Bluetooth</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53440" y="1707644"/>
            <a:ext cx="10500360" cy="4469319"/>
          </a:xfrm>
        </p:spPr>
        <p:txBody>
          <a:bodyPr>
            <a:normAutofit fontScale="25000" lnSpcReduction="20000"/>
          </a:bodyPr>
          <a:lstStyle/>
          <a:p>
            <a:r>
              <a:rPr lang="en-IN" sz="11200" dirty="0">
                <a:latin typeface="Arial" panose="020B0604020202020204" pitchFamily="34" charset="0"/>
                <a:cs typeface="Arial" panose="020B0604020202020204" pitchFamily="34" charset="0"/>
              </a:rPr>
              <a:t>Bluetooth</a:t>
            </a:r>
          </a:p>
          <a:p>
            <a:pPr lvl="1"/>
            <a:r>
              <a:rPr lang="en-IN" sz="10800" dirty="0">
                <a:latin typeface="Arial" panose="020B0604020202020204" pitchFamily="34" charset="0"/>
                <a:cs typeface="Arial" panose="020B0604020202020204" pitchFamily="34" charset="0"/>
              </a:rPr>
              <a:t>Open standard for development of Personal Area Network (PAN)</a:t>
            </a:r>
          </a:p>
          <a:p>
            <a:pPr lvl="1"/>
            <a:r>
              <a:rPr lang="en-IN" sz="10800" dirty="0">
                <a:latin typeface="Arial" panose="020B0604020202020204" pitchFamily="34" charset="0"/>
                <a:cs typeface="Arial" panose="020B0604020202020204" pitchFamily="34" charset="0"/>
              </a:rPr>
              <a:t>Low </a:t>
            </a:r>
            <a:r>
              <a:rPr lang="en-IN" sz="10800" dirty="0" err="1">
                <a:latin typeface="Arial" panose="020B0604020202020204" pitchFamily="34" charset="0"/>
                <a:cs typeface="Arial" panose="020B0604020202020204" pitchFamily="34" charset="0"/>
              </a:rPr>
              <a:t>cost,low</a:t>
            </a:r>
            <a:r>
              <a:rPr lang="en-IN" sz="10800" dirty="0">
                <a:latin typeface="Arial" panose="020B0604020202020204" pitchFamily="34" charset="0"/>
                <a:cs typeface="Arial" panose="020B0604020202020204" pitchFamily="34" charset="0"/>
              </a:rPr>
              <a:t> power, short range (with in 10 meters)</a:t>
            </a:r>
          </a:p>
          <a:p>
            <a:pPr lvl="1"/>
            <a:r>
              <a:rPr lang="en-IN" sz="10800" dirty="0">
                <a:latin typeface="Arial" panose="020B0604020202020204" pitchFamily="34" charset="0"/>
                <a:cs typeface="Arial" panose="020B0604020202020204" pitchFamily="34" charset="0"/>
              </a:rPr>
              <a:t>Bluetooth enabled device can exchange information (transfer data) with other </a:t>
            </a:r>
            <a:r>
              <a:rPr lang="en-IN" sz="10800" dirty="0" err="1">
                <a:latin typeface="Arial" panose="020B0604020202020204" pitchFamily="34" charset="0"/>
                <a:cs typeface="Arial" panose="020B0604020202020204" pitchFamily="34" charset="0"/>
              </a:rPr>
              <a:t>bluetooth</a:t>
            </a:r>
            <a:r>
              <a:rPr lang="en-IN" sz="10800" dirty="0">
                <a:latin typeface="Arial" panose="020B0604020202020204" pitchFamily="34" charset="0"/>
                <a:cs typeface="Arial" panose="020B0604020202020204" pitchFamily="34" charset="0"/>
              </a:rPr>
              <a:t> device over a radio</a:t>
            </a:r>
          </a:p>
          <a:p>
            <a:pPr lvl="1"/>
            <a:r>
              <a:rPr lang="en-IN" sz="10800" dirty="0">
                <a:latin typeface="Arial" panose="020B0604020202020204" pitchFamily="34" charset="0"/>
                <a:cs typeface="Arial" panose="020B0604020202020204" pitchFamily="34" charset="0"/>
              </a:rPr>
              <a:t>Bluetooth helps in creating small network of devices that are close to one another</a:t>
            </a:r>
          </a:p>
          <a:p>
            <a:pPr marL="228600" lvl="1">
              <a:spcBef>
                <a:spcPts val="1000"/>
              </a:spcBef>
            </a:pPr>
            <a:r>
              <a:rPr lang="en-IN" sz="11200" dirty="0">
                <a:latin typeface="Arial" panose="020B0604020202020204" pitchFamily="34" charset="0"/>
                <a:cs typeface="Arial" panose="020B0604020202020204" pitchFamily="34" charset="0"/>
              </a:rPr>
              <a:t>Bluetooth Low Energy (BLE)</a:t>
            </a:r>
          </a:p>
          <a:p>
            <a:pPr marL="685800" lvl="2">
              <a:spcBef>
                <a:spcPts val="1000"/>
              </a:spcBef>
            </a:pPr>
            <a:r>
              <a:rPr lang="en-IN" sz="10800" dirty="0">
                <a:latin typeface="Arial" panose="020B0604020202020204" pitchFamily="34" charset="0"/>
                <a:cs typeface="Arial" panose="020B0604020202020204" pitchFamily="34" charset="0"/>
              </a:rPr>
              <a:t>Integral part of Bluetooth specification from Bluetooth V4.0 onwards</a:t>
            </a:r>
          </a:p>
          <a:p>
            <a:pPr marL="685800" lvl="2">
              <a:spcBef>
                <a:spcPts val="1000"/>
              </a:spcBef>
            </a:pPr>
            <a:r>
              <a:rPr lang="en-IN" sz="10800" dirty="0">
                <a:latin typeface="Arial" panose="020B0604020202020204" pitchFamily="34" charset="0"/>
                <a:cs typeface="Arial" panose="020B0604020202020204" pitchFamily="34" charset="0"/>
              </a:rPr>
              <a:t>Low power consumption</a:t>
            </a:r>
          </a:p>
          <a:p>
            <a:pPr marL="685800" lvl="2">
              <a:spcBef>
                <a:spcPts val="1000"/>
              </a:spcBef>
            </a:pPr>
            <a:r>
              <a:rPr lang="en-IN" sz="10800" dirty="0">
                <a:latin typeface="Arial" panose="020B0604020202020204" pitchFamily="34" charset="0"/>
                <a:cs typeface="Arial" panose="020B0604020202020204" pitchFamily="34" charset="0"/>
              </a:rPr>
              <a:t>Wearables, home automation, Health and wellness, Sports and fitness</a:t>
            </a:r>
          </a:p>
          <a:p>
            <a:pPr lvl="1"/>
            <a:endParaRPr lang="en-IN" sz="10800" dirty="0">
              <a:latin typeface="Arial" panose="020B0604020202020204" pitchFamily="34" charset="0"/>
              <a:cs typeface="Arial" panose="020B0604020202020204" pitchFamily="34" charset="0"/>
            </a:endParaRPr>
          </a:p>
          <a:p>
            <a:pPr lvl="1"/>
            <a:endParaRPr lang="en-IN" dirty="0">
              <a:latin typeface="Arial" panose="020B0604020202020204" pitchFamily="34" charset="0"/>
              <a:cs typeface="Arial" panose="020B0604020202020204" pitchFamily="34" charset="0"/>
            </a:endParaRPr>
          </a:p>
          <a:p>
            <a:pPr marL="228600" lvl="1">
              <a:spcBef>
                <a:spcPts val="1000"/>
              </a:spcBef>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a:xfrm>
            <a:off x="4044562" y="6346450"/>
            <a:ext cx="4108837" cy="375025"/>
          </a:xfrm>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a:xfrm>
            <a:off x="8614576" y="6346450"/>
            <a:ext cx="2739224" cy="375025"/>
          </a:xfrm>
        </p:spPr>
        <p:txBody>
          <a:bodyPr/>
          <a:lstStyle/>
          <a:p>
            <a:fld id="{D300B680-4920-456B-94E7-EB6DEF2EAF04}" type="slidenum">
              <a:rPr lang="en-IN" smtClean="0"/>
              <a:t>52</a:t>
            </a:fld>
            <a:endParaRPr lang="en-IN" dirty="0"/>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47885" y="203605"/>
            <a:ext cx="3997049" cy="1500100"/>
          </a:xfrm>
          <a:prstGeom prst="rect">
            <a:avLst/>
          </a:prstGeom>
        </p:spPr>
      </p:pic>
      <p:cxnSp>
        <p:nvCxnSpPr>
          <p:cNvPr id="30" name="Straight Arrow Connector 29">
            <a:extLst>
              <a:ext uri="{FF2B5EF4-FFF2-40B4-BE49-F238E27FC236}">
                <a16:creationId xmlns:a16="http://schemas.microsoft.com/office/drawing/2014/main" id="{8C7169ED-AF7B-482B-8049-B9A4EDAFB67A}"/>
              </a:ext>
            </a:extLst>
          </p:cNvPr>
          <p:cNvCxnSpPr>
            <a:cxnSpLocks/>
          </p:cNvCxnSpPr>
          <p:nvPr/>
        </p:nvCxnSpPr>
        <p:spPr>
          <a:xfrm flipH="1">
            <a:off x="7510272" y="1855678"/>
            <a:ext cx="2120" cy="143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015855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a:xfrm>
            <a:off x="853440" y="329185"/>
            <a:ext cx="10500360" cy="1361504"/>
          </a:xfrm>
        </p:spPr>
        <p:txBody>
          <a:bodyPr/>
          <a:lstStyle/>
          <a:p>
            <a:r>
              <a:rPr lang="en-IN" dirty="0">
                <a:latin typeface="Arial" panose="020B0604020202020204" pitchFamily="34" charset="0"/>
                <a:cs typeface="Arial" panose="020B0604020202020204" pitchFamily="34" charset="0"/>
              </a:rPr>
              <a:t>BLE</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53440" y="1707644"/>
            <a:ext cx="10500360" cy="4469319"/>
          </a:xfrm>
        </p:spPr>
        <p:txBody>
          <a:bodyPr>
            <a:normAutofit fontScale="25000" lnSpcReduction="20000"/>
          </a:bodyPr>
          <a:lstStyle/>
          <a:p>
            <a:r>
              <a:rPr lang="en-IN" sz="11200" dirty="0">
                <a:latin typeface="Arial" panose="020B0604020202020204" pitchFamily="34" charset="0"/>
                <a:cs typeface="Arial" panose="020B0604020202020204" pitchFamily="34" charset="0"/>
              </a:rPr>
              <a:t>Bluetooth Tooth Low Energy</a:t>
            </a:r>
          </a:p>
          <a:p>
            <a:pPr lvl="1"/>
            <a:r>
              <a:rPr lang="en-IN" sz="10800" dirty="0">
                <a:latin typeface="Arial" panose="020B0604020202020204" pitchFamily="34" charset="0"/>
                <a:cs typeface="Arial" panose="020B0604020202020204" pitchFamily="34" charset="0"/>
              </a:rPr>
              <a:t>Integral part of Bluetooth core specification from v4.0 onwards</a:t>
            </a:r>
          </a:p>
          <a:p>
            <a:pPr lvl="1"/>
            <a:r>
              <a:rPr lang="en-IN" sz="10800" dirty="0" err="1">
                <a:latin typeface="Arial" panose="020B0604020202020204" pitchFamily="34" charset="0"/>
                <a:cs typeface="Arial" panose="020B0604020202020204" pitchFamily="34" charset="0"/>
              </a:rPr>
              <a:t>Ragge</a:t>
            </a:r>
            <a:r>
              <a:rPr lang="en-IN" sz="10800" dirty="0">
                <a:latin typeface="Arial" panose="020B0604020202020204" pitchFamily="34" charset="0"/>
                <a:cs typeface="Arial" panose="020B0604020202020204" pitchFamily="34" charset="0"/>
              </a:rPr>
              <a:t> : ~150 </a:t>
            </a:r>
            <a:r>
              <a:rPr lang="en-IN" sz="10800" dirty="0" err="1">
                <a:latin typeface="Arial" panose="020B0604020202020204" pitchFamily="34" charset="0"/>
                <a:cs typeface="Arial" panose="020B0604020202020204" pitchFamily="34" charset="0"/>
              </a:rPr>
              <a:t>mtrs</a:t>
            </a:r>
            <a:r>
              <a:rPr lang="en-IN" sz="10800" dirty="0">
                <a:latin typeface="Arial" panose="020B0604020202020204" pitchFamily="34" charset="0"/>
                <a:cs typeface="Arial" panose="020B0604020202020204" pitchFamily="34" charset="0"/>
              </a:rPr>
              <a:t> open field</a:t>
            </a:r>
          </a:p>
          <a:p>
            <a:pPr lvl="1"/>
            <a:r>
              <a:rPr lang="en-IN" sz="10800" dirty="0">
                <a:latin typeface="Arial" panose="020B0604020202020204" pitchFamily="34" charset="0"/>
                <a:cs typeface="Arial" panose="020B0604020202020204" pitchFamily="34" charset="0"/>
              </a:rPr>
              <a:t>Output power: ~10 </a:t>
            </a:r>
            <a:r>
              <a:rPr lang="en-IN" sz="10800" dirty="0" err="1">
                <a:latin typeface="Arial" panose="020B0604020202020204" pitchFamily="34" charset="0"/>
                <a:cs typeface="Arial" panose="020B0604020202020204" pitchFamily="34" charset="0"/>
              </a:rPr>
              <a:t>mW</a:t>
            </a:r>
            <a:endParaRPr lang="en-IN" sz="10800" dirty="0">
              <a:latin typeface="Arial" panose="020B0604020202020204" pitchFamily="34" charset="0"/>
              <a:cs typeface="Arial" panose="020B0604020202020204" pitchFamily="34" charset="0"/>
            </a:endParaRPr>
          </a:p>
          <a:p>
            <a:pPr lvl="1"/>
            <a:r>
              <a:rPr lang="en-IN" sz="10800" dirty="0">
                <a:latin typeface="Arial" panose="020B0604020202020204" pitchFamily="34" charset="0"/>
                <a:cs typeface="Arial" panose="020B0604020202020204" pitchFamily="34" charset="0"/>
              </a:rPr>
              <a:t>Max Current: ~15 mA</a:t>
            </a:r>
          </a:p>
          <a:p>
            <a:pPr lvl="1"/>
            <a:r>
              <a:rPr lang="en-IN" sz="10800" dirty="0">
                <a:latin typeface="Arial" panose="020B0604020202020204" pitchFamily="34" charset="0"/>
                <a:cs typeface="Arial" panose="020B0604020202020204" pitchFamily="34" charset="0"/>
              </a:rPr>
              <a:t>Topology: Star</a:t>
            </a:r>
          </a:p>
          <a:p>
            <a:pPr lvl="1"/>
            <a:r>
              <a:rPr lang="en-IN" sz="10800" dirty="0">
                <a:latin typeface="Arial" panose="020B0604020202020204" pitchFamily="34" charset="0"/>
                <a:cs typeface="Arial" panose="020B0604020202020204" pitchFamily="34" charset="0"/>
              </a:rPr>
              <a:t>Connection : &gt;2 </a:t>
            </a:r>
            <a:r>
              <a:rPr lang="en-IN" sz="10800" dirty="0" err="1">
                <a:latin typeface="Arial" panose="020B0604020202020204" pitchFamily="34" charset="0"/>
                <a:cs typeface="Arial" panose="020B0604020202020204" pitchFamily="34" charset="0"/>
              </a:rPr>
              <a:t>billlon</a:t>
            </a:r>
            <a:endParaRPr lang="en-IN" sz="10800" dirty="0">
              <a:latin typeface="Arial" panose="020B0604020202020204" pitchFamily="34" charset="0"/>
              <a:cs typeface="Arial" panose="020B0604020202020204" pitchFamily="34" charset="0"/>
            </a:endParaRPr>
          </a:p>
          <a:p>
            <a:pPr lvl="1"/>
            <a:r>
              <a:rPr lang="en-IN" sz="10800" dirty="0">
                <a:latin typeface="Arial" panose="020B0604020202020204" pitchFamily="34" charset="0"/>
                <a:cs typeface="Arial" panose="020B0604020202020204" pitchFamily="34" charset="0"/>
              </a:rPr>
              <a:t>Modulation : GFSK @2.4 GHz</a:t>
            </a:r>
          </a:p>
          <a:p>
            <a:pPr lvl="1"/>
            <a:r>
              <a:rPr lang="en-IN" sz="10800" dirty="0">
                <a:latin typeface="Arial" panose="020B0604020202020204" pitchFamily="34" charset="0"/>
                <a:cs typeface="Arial" panose="020B0604020202020204" pitchFamily="34" charset="0"/>
              </a:rPr>
              <a:t>Security : 128 bit AES CCM</a:t>
            </a:r>
          </a:p>
          <a:p>
            <a:pPr lvl="1"/>
            <a:endParaRPr lang="en-IN" sz="10800" dirty="0">
              <a:latin typeface="Arial" panose="020B0604020202020204" pitchFamily="34" charset="0"/>
              <a:cs typeface="Arial" panose="020B0604020202020204" pitchFamily="34" charset="0"/>
            </a:endParaRPr>
          </a:p>
          <a:p>
            <a:pPr lvl="1"/>
            <a:endParaRPr lang="en-IN" dirty="0">
              <a:latin typeface="Arial" panose="020B0604020202020204" pitchFamily="34" charset="0"/>
              <a:cs typeface="Arial" panose="020B0604020202020204" pitchFamily="34" charset="0"/>
            </a:endParaRPr>
          </a:p>
          <a:p>
            <a:pPr marL="228600" lvl="1">
              <a:spcBef>
                <a:spcPts val="1000"/>
              </a:spcBef>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a:xfrm>
            <a:off x="4044562" y="6346450"/>
            <a:ext cx="4108837" cy="375025"/>
          </a:xfrm>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a:xfrm>
            <a:off x="8614576" y="6346450"/>
            <a:ext cx="2739224" cy="375025"/>
          </a:xfrm>
        </p:spPr>
        <p:txBody>
          <a:bodyPr/>
          <a:lstStyle/>
          <a:p>
            <a:fld id="{D300B680-4920-456B-94E7-EB6DEF2EAF04}" type="slidenum">
              <a:rPr lang="en-IN" smtClean="0"/>
              <a:t>53</a:t>
            </a:fld>
            <a:endParaRPr lang="en-IN" dirty="0"/>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47885" y="203605"/>
            <a:ext cx="3997049" cy="1500100"/>
          </a:xfrm>
          <a:prstGeom prst="rect">
            <a:avLst/>
          </a:prstGeom>
        </p:spPr>
      </p:pic>
      <p:cxnSp>
        <p:nvCxnSpPr>
          <p:cNvPr id="30" name="Straight Arrow Connector 29">
            <a:extLst>
              <a:ext uri="{FF2B5EF4-FFF2-40B4-BE49-F238E27FC236}">
                <a16:creationId xmlns:a16="http://schemas.microsoft.com/office/drawing/2014/main" id="{8C7169ED-AF7B-482B-8049-B9A4EDAFB67A}"/>
              </a:ext>
            </a:extLst>
          </p:cNvPr>
          <p:cNvCxnSpPr>
            <a:cxnSpLocks/>
          </p:cNvCxnSpPr>
          <p:nvPr/>
        </p:nvCxnSpPr>
        <p:spPr>
          <a:xfrm flipH="1">
            <a:off x="7510272" y="1855678"/>
            <a:ext cx="2120" cy="143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635669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a:xfrm>
            <a:off x="853440" y="329185"/>
            <a:ext cx="10500360" cy="1361504"/>
          </a:xfrm>
        </p:spPr>
        <p:txBody>
          <a:bodyPr/>
          <a:lstStyle/>
          <a:p>
            <a:r>
              <a:rPr lang="en-IN" dirty="0">
                <a:latin typeface="Arial" panose="020B0604020202020204" pitchFamily="34" charset="0"/>
                <a:cs typeface="Arial" panose="020B0604020202020204" pitchFamily="34" charset="0"/>
              </a:rPr>
              <a:t>BLE - Applications</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53440" y="1707644"/>
            <a:ext cx="10500360" cy="4469319"/>
          </a:xfrm>
        </p:spPr>
        <p:txBody>
          <a:bodyPr>
            <a:normAutofit/>
          </a:bodyPr>
          <a:lstStyle/>
          <a:p>
            <a:r>
              <a:rPr lang="en-IN" sz="3100" b="1" dirty="0">
                <a:latin typeface="Arial" panose="020B0604020202020204" pitchFamily="34" charset="0"/>
                <a:cs typeface="Arial" panose="020B0604020202020204" pitchFamily="34" charset="0"/>
              </a:rPr>
              <a:t>BLE and Bluetooth Tooth applications</a:t>
            </a:r>
          </a:p>
          <a:p>
            <a:pPr marL="228600" lvl="1">
              <a:spcBef>
                <a:spcPts val="1000"/>
              </a:spcBef>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a:xfrm>
            <a:off x="4044562" y="6346450"/>
            <a:ext cx="4108837" cy="375025"/>
          </a:xfrm>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a:xfrm>
            <a:off x="8614576" y="6346450"/>
            <a:ext cx="2739224" cy="375025"/>
          </a:xfrm>
        </p:spPr>
        <p:txBody>
          <a:bodyPr/>
          <a:lstStyle/>
          <a:p>
            <a:fld id="{D300B680-4920-456B-94E7-EB6DEF2EAF04}" type="slidenum">
              <a:rPr lang="en-IN" smtClean="0"/>
              <a:t>54</a:t>
            </a:fld>
            <a:endParaRPr lang="en-IN" dirty="0"/>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47885" y="203605"/>
            <a:ext cx="3997049" cy="1500100"/>
          </a:xfrm>
          <a:prstGeom prst="rect">
            <a:avLst/>
          </a:prstGeom>
        </p:spPr>
      </p:pic>
      <p:cxnSp>
        <p:nvCxnSpPr>
          <p:cNvPr id="30" name="Straight Arrow Connector 29">
            <a:extLst>
              <a:ext uri="{FF2B5EF4-FFF2-40B4-BE49-F238E27FC236}">
                <a16:creationId xmlns:a16="http://schemas.microsoft.com/office/drawing/2014/main" id="{8C7169ED-AF7B-482B-8049-B9A4EDAFB67A}"/>
              </a:ext>
            </a:extLst>
          </p:cNvPr>
          <p:cNvCxnSpPr>
            <a:cxnSpLocks/>
          </p:cNvCxnSpPr>
          <p:nvPr/>
        </p:nvCxnSpPr>
        <p:spPr>
          <a:xfrm flipH="1">
            <a:off x="7510272" y="1855678"/>
            <a:ext cx="2120" cy="143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53CAFE97-8DAC-470F-B534-61EBC6B067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2301583"/>
            <a:ext cx="10329428" cy="4000500"/>
          </a:xfrm>
          <a:prstGeom prst="rect">
            <a:avLst/>
          </a:prstGeom>
        </p:spPr>
      </p:pic>
    </p:spTree>
    <p:extLst>
      <p:ext uri="{BB962C8B-B14F-4D97-AF65-F5344CB8AC3E}">
        <p14:creationId xmlns:p14="http://schemas.microsoft.com/office/powerpoint/2010/main" val="184222471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a:xfrm>
            <a:off x="853440" y="329185"/>
            <a:ext cx="10500360" cy="1361504"/>
          </a:xfrm>
        </p:spPr>
        <p:txBody>
          <a:bodyPr/>
          <a:lstStyle/>
          <a:p>
            <a:r>
              <a:rPr lang="en-IN" dirty="0">
                <a:latin typeface="Arial" panose="020B0604020202020204" pitchFamily="34" charset="0"/>
                <a:cs typeface="Arial" panose="020B0604020202020204" pitchFamily="34" charset="0"/>
              </a:rPr>
              <a:t>Wi-Fi</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53440" y="1707644"/>
            <a:ext cx="10500360" cy="4469319"/>
          </a:xfrm>
        </p:spPr>
        <p:txBody>
          <a:bodyPr>
            <a:normAutofit fontScale="32500" lnSpcReduction="20000"/>
          </a:bodyPr>
          <a:lstStyle/>
          <a:p>
            <a:r>
              <a:rPr lang="en-IN" sz="11200" dirty="0">
                <a:latin typeface="Arial" panose="020B0604020202020204" pitchFamily="34" charset="0"/>
                <a:cs typeface="Arial" panose="020B0604020202020204" pitchFamily="34" charset="0"/>
              </a:rPr>
              <a:t>Wi-Fi</a:t>
            </a:r>
          </a:p>
          <a:p>
            <a:pPr lvl="1"/>
            <a:r>
              <a:rPr lang="en-IN" sz="10800" dirty="0">
                <a:latin typeface="Arial" panose="020B0604020202020204" pitchFamily="34" charset="0"/>
                <a:cs typeface="Arial" panose="020B0604020202020204" pitchFamily="34" charset="0"/>
              </a:rPr>
              <a:t>Widely used</a:t>
            </a:r>
          </a:p>
          <a:p>
            <a:pPr lvl="1"/>
            <a:r>
              <a:rPr lang="en-IN" sz="10800" dirty="0">
                <a:latin typeface="Arial" panose="020B0604020202020204" pitchFamily="34" charset="0"/>
                <a:cs typeface="Arial" panose="020B0604020202020204" pitchFamily="34" charset="0"/>
              </a:rPr>
              <a:t>Standard – 802.11 n</a:t>
            </a:r>
          </a:p>
          <a:p>
            <a:pPr lvl="1"/>
            <a:r>
              <a:rPr lang="en-IN" sz="10800" dirty="0">
                <a:latin typeface="Arial" panose="020B0604020202020204" pitchFamily="34" charset="0"/>
                <a:cs typeface="Arial" panose="020B0604020202020204" pitchFamily="34" charset="0"/>
              </a:rPr>
              <a:t>Frequencies – 2.4 to 5 GHz </a:t>
            </a:r>
          </a:p>
          <a:p>
            <a:pPr lvl="1"/>
            <a:r>
              <a:rPr lang="en-IN" sz="10800" dirty="0">
                <a:latin typeface="Arial" panose="020B0604020202020204" pitchFamily="34" charset="0"/>
                <a:cs typeface="Arial" panose="020B0604020202020204" pitchFamily="34" charset="0"/>
              </a:rPr>
              <a:t>Range – 50 m</a:t>
            </a:r>
          </a:p>
          <a:p>
            <a:pPr lvl="1"/>
            <a:r>
              <a:rPr lang="en-IN" sz="10800" dirty="0">
                <a:latin typeface="Arial" panose="020B0604020202020204" pitchFamily="34" charset="0"/>
                <a:cs typeface="Arial" panose="020B0604020202020204" pitchFamily="34" charset="0"/>
              </a:rPr>
              <a:t>Data rates – 600 </a:t>
            </a:r>
            <a:r>
              <a:rPr lang="en-IN" sz="10800" dirty="0" err="1">
                <a:latin typeface="Arial" panose="020B0604020202020204" pitchFamily="34" charset="0"/>
                <a:cs typeface="Arial" panose="020B0604020202020204" pitchFamily="34" charset="0"/>
              </a:rPr>
              <a:t>Mbps</a:t>
            </a:r>
            <a:r>
              <a:rPr lang="en-IN" sz="10800" dirty="0">
                <a:latin typeface="Arial" panose="020B0604020202020204" pitchFamily="34" charset="0"/>
                <a:cs typeface="Arial" panose="020B0604020202020204" pitchFamily="34" charset="0"/>
              </a:rPr>
              <a:t> max. Typically between 150 to 200 </a:t>
            </a:r>
            <a:r>
              <a:rPr lang="en-IN" sz="10800" dirty="0" err="1">
                <a:latin typeface="Arial" panose="020B0604020202020204" pitchFamily="34" charset="0"/>
                <a:cs typeface="Arial" panose="020B0604020202020204" pitchFamily="34" charset="0"/>
              </a:rPr>
              <a:t>Mbps</a:t>
            </a:r>
            <a:endParaRPr lang="en-IN" sz="10800" dirty="0">
              <a:latin typeface="Arial" panose="020B0604020202020204" pitchFamily="34" charset="0"/>
              <a:cs typeface="Arial" panose="020B0604020202020204" pitchFamily="34" charset="0"/>
            </a:endParaRPr>
          </a:p>
          <a:p>
            <a:pPr lvl="1"/>
            <a:r>
              <a:rPr lang="en-IN" sz="10800" dirty="0">
                <a:latin typeface="Arial" panose="020B0604020202020204" pitchFamily="34" charset="0"/>
                <a:cs typeface="Arial" panose="020B0604020202020204" pitchFamily="34" charset="0"/>
              </a:rPr>
              <a:t>http://beta.speedtest.net</a:t>
            </a:r>
          </a:p>
          <a:p>
            <a:pPr marL="228600" lvl="1">
              <a:spcBef>
                <a:spcPts val="1000"/>
              </a:spcBef>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a:xfrm>
            <a:off x="4044562" y="6346450"/>
            <a:ext cx="4108837" cy="375025"/>
          </a:xfrm>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a:xfrm>
            <a:off x="8614576" y="6346450"/>
            <a:ext cx="2739224" cy="375025"/>
          </a:xfrm>
        </p:spPr>
        <p:txBody>
          <a:bodyPr/>
          <a:lstStyle/>
          <a:p>
            <a:fld id="{D300B680-4920-456B-94E7-EB6DEF2EAF04}" type="slidenum">
              <a:rPr lang="en-IN" smtClean="0"/>
              <a:t>55</a:t>
            </a:fld>
            <a:endParaRPr lang="en-IN" dirty="0"/>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47885" y="203605"/>
            <a:ext cx="3997049" cy="1500100"/>
          </a:xfrm>
          <a:prstGeom prst="rect">
            <a:avLst/>
          </a:prstGeom>
        </p:spPr>
      </p:pic>
      <p:cxnSp>
        <p:nvCxnSpPr>
          <p:cNvPr id="30" name="Straight Arrow Connector 29">
            <a:extLst>
              <a:ext uri="{FF2B5EF4-FFF2-40B4-BE49-F238E27FC236}">
                <a16:creationId xmlns:a16="http://schemas.microsoft.com/office/drawing/2014/main" id="{8C7169ED-AF7B-482B-8049-B9A4EDAFB67A}"/>
              </a:ext>
            </a:extLst>
          </p:cNvPr>
          <p:cNvCxnSpPr>
            <a:cxnSpLocks/>
          </p:cNvCxnSpPr>
          <p:nvPr/>
        </p:nvCxnSpPr>
        <p:spPr>
          <a:xfrm flipH="1">
            <a:off x="7510272" y="1855678"/>
            <a:ext cx="2120" cy="143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909184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a:xfrm>
            <a:off x="853440" y="329185"/>
            <a:ext cx="10500360" cy="1361504"/>
          </a:xfrm>
        </p:spPr>
        <p:txBody>
          <a:bodyPr/>
          <a:lstStyle/>
          <a:p>
            <a:r>
              <a:rPr lang="en-IN" dirty="0">
                <a:latin typeface="Arial" panose="020B0604020202020204" pitchFamily="34" charset="0"/>
                <a:cs typeface="Arial" panose="020B0604020202020204" pitchFamily="34" charset="0"/>
              </a:rPr>
              <a:t>Cellular</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53440" y="1707644"/>
            <a:ext cx="10500360" cy="4469319"/>
          </a:xfrm>
        </p:spPr>
        <p:txBody>
          <a:bodyPr>
            <a:normAutofit fontScale="25000" lnSpcReduction="20000"/>
          </a:bodyPr>
          <a:lstStyle/>
          <a:p>
            <a:r>
              <a:rPr lang="en-IN" sz="11200" dirty="0">
                <a:latin typeface="Arial" panose="020B0604020202020204" pitchFamily="34" charset="0"/>
                <a:cs typeface="Arial" panose="020B0604020202020204" pitchFamily="34" charset="0"/>
              </a:rPr>
              <a:t>Cellular</a:t>
            </a:r>
          </a:p>
          <a:p>
            <a:pPr lvl="1"/>
            <a:r>
              <a:rPr lang="en-IN" sz="10800" dirty="0">
                <a:latin typeface="Arial" panose="020B0604020202020204" pitchFamily="34" charset="0"/>
                <a:cs typeface="Arial" panose="020B0604020202020204" pitchFamily="34" charset="0"/>
              </a:rPr>
              <a:t>IOT application require to operate over longer distance can use GSM/3G/4G</a:t>
            </a:r>
          </a:p>
          <a:p>
            <a:pPr lvl="1"/>
            <a:r>
              <a:rPr lang="en-IN" sz="10800" dirty="0">
                <a:latin typeface="Arial" panose="020B0604020202020204" pitchFamily="34" charset="0"/>
                <a:cs typeface="Arial" panose="020B0604020202020204" pitchFamily="34" charset="0"/>
              </a:rPr>
              <a:t>Standard – GSM/GPRS/Edge (2G)/UMTS/HSPA (3G)/LTE (4G)</a:t>
            </a:r>
          </a:p>
          <a:p>
            <a:pPr lvl="1"/>
            <a:r>
              <a:rPr lang="en-IN" sz="10800" dirty="0">
                <a:latin typeface="Arial" panose="020B0604020202020204" pitchFamily="34" charset="0"/>
                <a:cs typeface="Arial" panose="020B0604020202020204" pitchFamily="34" charset="0"/>
              </a:rPr>
              <a:t>Frequencies – 900/1800/1900/2100 MHz</a:t>
            </a:r>
          </a:p>
          <a:p>
            <a:pPr lvl="1"/>
            <a:r>
              <a:rPr lang="en-IN" sz="10800" dirty="0">
                <a:latin typeface="Arial" panose="020B0604020202020204" pitchFamily="34" charset="0"/>
                <a:cs typeface="Arial" panose="020B0604020202020204" pitchFamily="34" charset="0"/>
              </a:rPr>
              <a:t>Range – 35 </a:t>
            </a:r>
            <a:r>
              <a:rPr lang="en-IN" sz="10800" dirty="0" err="1">
                <a:latin typeface="Arial" panose="020B0604020202020204" pitchFamily="34" charset="0"/>
                <a:cs typeface="Arial" panose="020B0604020202020204" pitchFamily="34" charset="0"/>
              </a:rPr>
              <a:t>kms</a:t>
            </a:r>
            <a:r>
              <a:rPr lang="en-IN" sz="10800" dirty="0">
                <a:latin typeface="Arial" panose="020B0604020202020204" pitchFamily="34" charset="0"/>
                <a:cs typeface="Arial" panose="020B0604020202020204" pitchFamily="34" charset="0"/>
              </a:rPr>
              <a:t> max for GSM,200 </a:t>
            </a:r>
            <a:r>
              <a:rPr lang="en-IN" sz="10800" dirty="0" err="1">
                <a:latin typeface="Arial" panose="020B0604020202020204" pitchFamily="34" charset="0"/>
                <a:cs typeface="Arial" panose="020B0604020202020204" pitchFamily="34" charset="0"/>
              </a:rPr>
              <a:t>Kms</a:t>
            </a:r>
            <a:r>
              <a:rPr lang="en-IN" sz="10800" dirty="0">
                <a:latin typeface="Arial" panose="020B0604020202020204" pitchFamily="34" charset="0"/>
                <a:cs typeface="Arial" panose="020B0604020202020204" pitchFamily="34" charset="0"/>
              </a:rPr>
              <a:t> for HSPA</a:t>
            </a:r>
          </a:p>
          <a:p>
            <a:pPr lvl="1"/>
            <a:r>
              <a:rPr lang="en-IN" sz="10800" dirty="0">
                <a:latin typeface="Arial" panose="020B0604020202020204" pitchFamily="34" charset="0"/>
                <a:cs typeface="Arial" panose="020B0604020202020204" pitchFamily="34" charset="0"/>
              </a:rPr>
              <a:t>Data rates (typical download)– 35 to 170 kbps (GPRS),120 to 384 kbps (EDGE),384 kbps to 2 </a:t>
            </a:r>
            <a:r>
              <a:rPr lang="en-IN" sz="10800" dirty="0" err="1">
                <a:latin typeface="Arial" panose="020B0604020202020204" pitchFamily="34" charset="0"/>
                <a:cs typeface="Arial" panose="020B0604020202020204" pitchFamily="34" charset="0"/>
              </a:rPr>
              <a:t>Mbps</a:t>
            </a:r>
            <a:r>
              <a:rPr lang="en-IN" sz="10800" dirty="0">
                <a:latin typeface="Arial" panose="020B0604020202020204" pitchFamily="34" charset="0"/>
                <a:cs typeface="Arial" panose="020B0604020202020204" pitchFamily="34" charset="0"/>
              </a:rPr>
              <a:t> (UMTS),600 kbps to 10 </a:t>
            </a:r>
            <a:r>
              <a:rPr lang="en-IN" sz="10800" dirty="0" err="1">
                <a:latin typeface="Arial" panose="020B0604020202020204" pitchFamily="34" charset="0"/>
                <a:cs typeface="Arial" panose="020B0604020202020204" pitchFamily="34" charset="0"/>
              </a:rPr>
              <a:t>Mbps</a:t>
            </a:r>
            <a:r>
              <a:rPr lang="en-IN" sz="10800" dirty="0">
                <a:latin typeface="Arial" panose="020B0604020202020204" pitchFamily="34" charset="0"/>
                <a:cs typeface="Arial" panose="020B0604020202020204" pitchFamily="34" charset="0"/>
              </a:rPr>
              <a:t> ( HSPA), 3 to 10 </a:t>
            </a:r>
            <a:r>
              <a:rPr lang="en-IN" sz="10800" dirty="0" err="1">
                <a:latin typeface="Arial" panose="020B0604020202020204" pitchFamily="34" charset="0"/>
                <a:cs typeface="Arial" panose="020B0604020202020204" pitchFamily="34" charset="0"/>
              </a:rPr>
              <a:t>Mbs</a:t>
            </a:r>
            <a:r>
              <a:rPr lang="en-IN" sz="10800" dirty="0">
                <a:latin typeface="Arial" panose="020B0604020202020204" pitchFamily="34" charset="0"/>
                <a:cs typeface="Arial" panose="020B0604020202020204" pitchFamily="34" charset="0"/>
              </a:rPr>
              <a:t> (LTE) </a:t>
            </a: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a:xfrm>
            <a:off x="4044562" y="6346450"/>
            <a:ext cx="4108837" cy="375025"/>
          </a:xfrm>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a:xfrm>
            <a:off x="8614576" y="6346450"/>
            <a:ext cx="2739224" cy="375025"/>
          </a:xfrm>
        </p:spPr>
        <p:txBody>
          <a:bodyPr/>
          <a:lstStyle/>
          <a:p>
            <a:fld id="{D300B680-4920-456B-94E7-EB6DEF2EAF04}" type="slidenum">
              <a:rPr lang="en-IN" smtClean="0"/>
              <a:t>56</a:t>
            </a:fld>
            <a:endParaRPr lang="en-IN" dirty="0"/>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47885" y="203605"/>
            <a:ext cx="3997049" cy="1500100"/>
          </a:xfrm>
          <a:prstGeom prst="rect">
            <a:avLst/>
          </a:prstGeom>
        </p:spPr>
      </p:pic>
      <p:cxnSp>
        <p:nvCxnSpPr>
          <p:cNvPr id="30" name="Straight Arrow Connector 29">
            <a:extLst>
              <a:ext uri="{FF2B5EF4-FFF2-40B4-BE49-F238E27FC236}">
                <a16:creationId xmlns:a16="http://schemas.microsoft.com/office/drawing/2014/main" id="{8C7169ED-AF7B-482B-8049-B9A4EDAFB67A}"/>
              </a:ext>
            </a:extLst>
          </p:cNvPr>
          <p:cNvCxnSpPr>
            <a:cxnSpLocks/>
          </p:cNvCxnSpPr>
          <p:nvPr/>
        </p:nvCxnSpPr>
        <p:spPr>
          <a:xfrm flipH="1">
            <a:off x="7510272" y="1855678"/>
            <a:ext cx="2120" cy="143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922528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a:xfrm>
            <a:off x="853440" y="329185"/>
            <a:ext cx="10500360" cy="1361504"/>
          </a:xfrm>
        </p:spPr>
        <p:txBody>
          <a:bodyPr/>
          <a:lstStyle/>
          <a:p>
            <a:r>
              <a:rPr lang="en-IN" dirty="0">
                <a:latin typeface="Arial" panose="020B0604020202020204" pitchFamily="34" charset="0"/>
                <a:cs typeface="Arial" panose="020B0604020202020204" pitchFamily="34" charset="0"/>
              </a:rPr>
              <a:t>6LoWPAN</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53440" y="1707644"/>
            <a:ext cx="10500360" cy="4469319"/>
          </a:xfrm>
        </p:spPr>
        <p:txBody>
          <a:bodyPr>
            <a:normAutofit fontScale="25000" lnSpcReduction="20000"/>
          </a:bodyPr>
          <a:lstStyle/>
          <a:p>
            <a:r>
              <a:rPr lang="en-IN" sz="11200" dirty="0">
                <a:latin typeface="Arial" panose="020B0604020202020204" pitchFamily="34" charset="0"/>
                <a:cs typeface="Arial" panose="020B0604020202020204" pitchFamily="34" charset="0"/>
              </a:rPr>
              <a:t>6LoWPAN</a:t>
            </a:r>
          </a:p>
          <a:p>
            <a:pPr lvl="1"/>
            <a:r>
              <a:rPr lang="en-IN" sz="10800" dirty="0">
                <a:latin typeface="Arial" panose="020B0604020202020204" pitchFamily="34" charset="0"/>
                <a:cs typeface="Arial" panose="020B0604020202020204" pitchFamily="34" charset="0"/>
              </a:rPr>
              <a:t>IPv6 over low power Wireless Personal Area Network. Works with Mesh architecture</a:t>
            </a:r>
          </a:p>
          <a:p>
            <a:pPr lvl="1"/>
            <a:r>
              <a:rPr lang="en-IN" sz="10800" dirty="0">
                <a:latin typeface="Arial" panose="020B0604020202020204" pitchFamily="34" charset="0"/>
                <a:cs typeface="Arial" panose="020B0604020202020204" pitchFamily="34" charset="0"/>
              </a:rPr>
              <a:t>A simple low cost wireless network of devices that have limited power and relaxed throughput requirements</a:t>
            </a:r>
          </a:p>
          <a:p>
            <a:pPr lvl="1"/>
            <a:r>
              <a:rPr lang="en-IN" sz="10800" dirty="0">
                <a:latin typeface="Arial" panose="020B0604020202020204" pitchFamily="34" charset="0"/>
                <a:cs typeface="Arial" panose="020B0604020202020204" pitchFamily="34" charset="0"/>
              </a:rPr>
              <a:t>Has the capability to connect to internet</a:t>
            </a:r>
          </a:p>
          <a:p>
            <a:pPr lvl="1"/>
            <a:r>
              <a:rPr lang="en-IN" sz="10800" dirty="0">
                <a:latin typeface="Arial" panose="020B0604020202020204" pitchFamily="34" charset="0"/>
                <a:cs typeface="Arial" panose="020B0604020202020204" pitchFamily="34" charset="0"/>
              </a:rPr>
              <a:t>Confirms to 802.15.4-2003</a:t>
            </a:r>
          </a:p>
          <a:p>
            <a:pPr lvl="1"/>
            <a:r>
              <a:rPr lang="en-IN" sz="10800" dirty="0">
                <a:latin typeface="Arial" panose="020B0604020202020204" pitchFamily="34" charset="0"/>
                <a:cs typeface="Arial" panose="020B0604020202020204" pitchFamily="34" charset="0"/>
              </a:rPr>
              <a:t>It is an adaption layer for IPv6 over IEEE802.15.4 links</a:t>
            </a:r>
          </a:p>
          <a:p>
            <a:pPr lvl="1"/>
            <a:endParaRPr lang="en-IN" sz="10800" dirty="0">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a:xfrm>
            <a:off x="4044562" y="6346450"/>
            <a:ext cx="4108837" cy="375025"/>
          </a:xfrm>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a:xfrm>
            <a:off x="8614576" y="6346450"/>
            <a:ext cx="2739224" cy="375025"/>
          </a:xfrm>
        </p:spPr>
        <p:txBody>
          <a:bodyPr/>
          <a:lstStyle/>
          <a:p>
            <a:fld id="{D300B680-4920-456B-94E7-EB6DEF2EAF04}" type="slidenum">
              <a:rPr lang="en-IN" smtClean="0"/>
              <a:t>57</a:t>
            </a:fld>
            <a:endParaRPr lang="en-IN" dirty="0"/>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47885" y="203605"/>
            <a:ext cx="3997049" cy="1500100"/>
          </a:xfrm>
          <a:prstGeom prst="rect">
            <a:avLst/>
          </a:prstGeom>
        </p:spPr>
      </p:pic>
      <p:cxnSp>
        <p:nvCxnSpPr>
          <p:cNvPr id="30" name="Straight Arrow Connector 29">
            <a:extLst>
              <a:ext uri="{FF2B5EF4-FFF2-40B4-BE49-F238E27FC236}">
                <a16:creationId xmlns:a16="http://schemas.microsoft.com/office/drawing/2014/main" id="{8C7169ED-AF7B-482B-8049-B9A4EDAFB67A}"/>
              </a:ext>
            </a:extLst>
          </p:cNvPr>
          <p:cNvCxnSpPr>
            <a:cxnSpLocks/>
          </p:cNvCxnSpPr>
          <p:nvPr/>
        </p:nvCxnSpPr>
        <p:spPr>
          <a:xfrm flipH="1">
            <a:off x="7510272" y="1855678"/>
            <a:ext cx="2120" cy="143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467853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a:xfrm>
            <a:off x="853440" y="329185"/>
            <a:ext cx="10500360" cy="1361504"/>
          </a:xfrm>
        </p:spPr>
        <p:txBody>
          <a:bodyPr/>
          <a:lstStyle/>
          <a:p>
            <a:r>
              <a:rPr lang="en-IN" dirty="0">
                <a:latin typeface="Arial" panose="020B0604020202020204" pitchFamily="34" charset="0"/>
                <a:cs typeface="Arial" panose="020B0604020202020204" pitchFamily="34" charset="0"/>
              </a:rPr>
              <a:t>6LoWPAN</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53440" y="1707644"/>
            <a:ext cx="10500360" cy="4469319"/>
          </a:xfrm>
        </p:spPr>
        <p:txBody>
          <a:bodyPr>
            <a:normAutofit/>
          </a:bodyPr>
          <a:lstStyle/>
          <a:p>
            <a:pPr marL="457200" lvl="1" indent="0">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a:xfrm>
            <a:off x="4044562" y="6346450"/>
            <a:ext cx="4108837" cy="375025"/>
          </a:xfrm>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a:xfrm>
            <a:off x="8614576" y="6346450"/>
            <a:ext cx="2739224" cy="375025"/>
          </a:xfrm>
        </p:spPr>
        <p:txBody>
          <a:bodyPr/>
          <a:lstStyle/>
          <a:p>
            <a:fld id="{D300B680-4920-456B-94E7-EB6DEF2EAF04}" type="slidenum">
              <a:rPr lang="en-IN" smtClean="0"/>
              <a:t>58</a:t>
            </a:fld>
            <a:endParaRPr lang="en-IN" dirty="0"/>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47885" y="203605"/>
            <a:ext cx="3997049" cy="1500100"/>
          </a:xfrm>
          <a:prstGeom prst="rect">
            <a:avLst/>
          </a:prstGeom>
        </p:spPr>
      </p:pic>
      <p:cxnSp>
        <p:nvCxnSpPr>
          <p:cNvPr id="30" name="Straight Arrow Connector 29">
            <a:extLst>
              <a:ext uri="{FF2B5EF4-FFF2-40B4-BE49-F238E27FC236}">
                <a16:creationId xmlns:a16="http://schemas.microsoft.com/office/drawing/2014/main" id="{8C7169ED-AF7B-482B-8049-B9A4EDAFB67A}"/>
              </a:ext>
            </a:extLst>
          </p:cNvPr>
          <p:cNvCxnSpPr>
            <a:cxnSpLocks/>
          </p:cNvCxnSpPr>
          <p:nvPr/>
        </p:nvCxnSpPr>
        <p:spPr>
          <a:xfrm flipH="1">
            <a:off x="7510272" y="1855678"/>
            <a:ext cx="2120" cy="143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AD91F5E7-C05F-42EE-807B-65BE067D3D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1686" y="1838324"/>
            <a:ext cx="9200564" cy="3999767"/>
          </a:xfrm>
          <a:prstGeom prst="rect">
            <a:avLst/>
          </a:prstGeom>
        </p:spPr>
      </p:pic>
    </p:spTree>
    <p:extLst>
      <p:ext uri="{BB962C8B-B14F-4D97-AF65-F5344CB8AC3E}">
        <p14:creationId xmlns:p14="http://schemas.microsoft.com/office/powerpoint/2010/main" val="410173414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a:xfrm>
            <a:off x="853440" y="329185"/>
            <a:ext cx="10500360" cy="1361504"/>
          </a:xfrm>
        </p:spPr>
        <p:txBody>
          <a:bodyPr/>
          <a:lstStyle/>
          <a:p>
            <a:r>
              <a:rPr lang="en-IN" dirty="0">
                <a:latin typeface="Arial" panose="020B0604020202020204" pitchFamily="34" charset="0"/>
                <a:cs typeface="Arial" panose="020B0604020202020204" pitchFamily="34" charset="0"/>
              </a:rPr>
              <a:t>6LoWPAN</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53440" y="1707644"/>
            <a:ext cx="10500360" cy="4469319"/>
          </a:xfrm>
        </p:spPr>
        <p:txBody>
          <a:bodyPr>
            <a:normAutofit fontScale="77500" lnSpcReduction="20000"/>
          </a:bodyPr>
          <a:lstStyle/>
          <a:p>
            <a:r>
              <a:rPr lang="en-IN" b="1" dirty="0"/>
              <a:t>Nodes</a:t>
            </a:r>
          </a:p>
          <a:p>
            <a:r>
              <a:rPr lang="en-IN" b="1" dirty="0"/>
              <a:t>(Self-healing mesh, routers and hosts)</a:t>
            </a:r>
            <a:endParaRPr lang="en-IN" dirty="0"/>
          </a:p>
          <a:p>
            <a:r>
              <a:rPr lang="en-IN" dirty="0"/>
              <a:t>From light bulbs to smoke detectors, each node carries an IPv6 address. Nodes typically require small amounts of memory and processing power, and can be implemented using a wireless microcontroller (MCU).  </a:t>
            </a:r>
          </a:p>
          <a:p>
            <a:r>
              <a:rPr lang="en-IN" b="1" dirty="0"/>
              <a:t>EDGE router</a:t>
            </a:r>
          </a:p>
          <a:p>
            <a:r>
              <a:rPr lang="en-IN" b="1" dirty="0"/>
              <a:t>(Simple IP router, no-application-layer gateway)</a:t>
            </a:r>
            <a:endParaRPr lang="en-IN" dirty="0"/>
          </a:p>
          <a:p>
            <a:r>
              <a:rPr lang="en-IN" dirty="0"/>
              <a:t>The compressed IPv6 header needs an intermediary device to provide a conversion between 6LoWPAN and standard IP header. An EDGE router can be seen as this simplified “gateway”. This can be a standalone or an add-on system. </a:t>
            </a:r>
          </a:p>
          <a:p>
            <a:r>
              <a:rPr lang="en-IN" b="1" dirty="0"/>
              <a:t>Internet</a:t>
            </a:r>
          </a:p>
          <a:p>
            <a:r>
              <a:rPr lang="en-IN" dirty="0"/>
              <a:t>Connect to any cloud. TI is partnering with many cloud service providers to provide a simple and direct way to get you to the cloud. </a:t>
            </a: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a:xfrm>
            <a:off x="4044562" y="6346450"/>
            <a:ext cx="4108837" cy="375025"/>
          </a:xfrm>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a:xfrm>
            <a:off x="8614576" y="6346450"/>
            <a:ext cx="2739224" cy="375025"/>
          </a:xfrm>
        </p:spPr>
        <p:txBody>
          <a:bodyPr/>
          <a:lstStyle/>
          <a:p>
            <a:fld id="{D300B680-4920-456B-94E7-EB6DEF2EAF04}" type="slidenum">
              <a:rPr lang="en-IN" smtClean="0"/>
              <a:t>59</a:t>
            </a:fld>
            <a:endParaRPr lang="en-IN" dirty="0"/>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47885" y="203605"/>
            <a:ext cx="3997049" cy="1500100"/>
          </a:xfrm>
          <a:prstGeom prst="rect">
            <a:avLst/>
          </a:prstGeom>
        </p:spPr>
      </p:pic>
      <p:cxnSp>
        <p:nvCxnSpPr>
          <p:cNvPr id="30" name="Straight Arrow Connector 29">
            <a:extLst>
              <a:ext uri="{FF2B5EF4-FFF2-40B4-BE49-F238E27FC236}">
                <a16:creationId xmlns:a16="http://schemas.microsoft.com/office/drawing/2014/main" id="{8C7169ED-AF7B-482B-8049-B9A4EDAFB67A}"/>
              </a:ext>
            </a:extLst>
          </p:cNvPr>
          <p:cNvCxnSpPr>
            <a:cxnSpLocks/>
          </p:cNvCxnSpPr>
          <p:nvPr/>
        </p:nvCxnSpPr>
        <p:spPr>
          <a:xfrm flipH="1">
            <a:off x="7510272" y="1855678"/>
            <a:ext cx="2120" cy="143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71093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ADCEDA-B32B-4DC6-99CE-AB6525DACF2C}"/>
              </a:ext>
            </a:extLst>
          </p:cNvPr>
          <p:cNvSpPr>
            <a:spLocks noGrp="1"/>
          </p:cNvSpPr>
          <p:nvPr>
            <p:ph type="title"/>
          </p:nvPr>
        </p:nvSpPr>
        <p:spPr/>
        <p:txBody>
          <a:bodyPr/>
          <a:lstStyle/>
          <a:p>
            <a:r>
              <a:rPr lang="en-IN" dirty="0">
                <a:latin typeface="Arial" panose="020B0604020202020204" pitchFamily="34" charset="0"/>
                <a:cs typeface="Arial" panose="020B0604020202020204" pitchFamily="34" charset="0"/>
              </a:rPr>
              <a:t>IoT – IPV4 vs IPv6</a:t>
            </a:r>
            <a:endParaRPr lang="en-IN" dirty="0"/>
          </a:p>
        </p:txBody>
      </p:sp>
      <p:pic>
        <p:nvPicPr>
          <p:cNvPr id="7" name="Content Placeholder 6">
            <a:extLst>
              <a:ext uri="{FF2B5EF4-FFF2-40B4-BE49-F238E27FC236}">
                <a16:creationId xmlns:a16="http://schemas.microsoft.com/office/drawing/2014/main" id="{557ADDA0-A8EA-4C4D-AFA6-5F0A65D4DC8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575582"/>
            <a:ext cx="10331548" cy="4473526"/>
          </a:xfrm>
        </p:spPr>
      </p:pic>
      <p:sp>
        <p:nvSpPr>
          <p:cNvPr id="4" name="Footer Placeholder 3">
            <a:extLst>
              <a:ext uri="{FF2B5EF4-FFF2-40B4-BE49-F238E27FC236}">
                <a16:creationId xmlns:a16="http://schemas.microsoft.com/office/drawing/2014/main" id="{FFA741A6-5C35-48D8-874C-BD3EC9D6CDC3}"/>
              </a:ext>
            </a:extLst>
          </p:cNvPr>
          <p:cNvSpPr>
            <a:spLocks noGrp="1"/>
          </p:cNvSpPr>
          <p:nvPr>
            <p:ph type="ftr" sz="quarter" idx="11"/>
          </p:nvPr>
        </p:nvSpPr>
        <p:spPr/>
        <p:txBody>
          <a:bodyPr/>
          <a:lstStyle/>
          <a:p>
            <a:r>
              <a:rPr lang="en-IN"/>
              <a:t>www.kaushalya.tech</a:t>
            </a:r>
          </a:p>
        </p:txBody>
      </p:sp>
      <p:sp>
        <p:nvSpPr>
          <p:cNvPr id="5" name="Slide Number Placeholder 4">
            <a:extLst>
              <a:ext uri="{FF2B5EF4-FFF2-40B4-BE49-F238E27FC236}">
                <a16:creationId xmlns:a16="http://schemas.microsoft.com/office/drawing/2014/main" id="{6806D058-7615-4354-B474-04404525D0D2}"/>
              </a:ext>
            </a:extLst>
          </p:cNvPr>
          <p:cNvSpPr>
            <a:spLocks noGrp="1"/>
          </p:cNvSpPr>
          <p:nvPr>
            <p:ph type="sldNum" sz="quarter" idx="12"/>
          </p:nvPr>
        </p:nvSpPr>
        <p:spPr/>
        <p:txBody>
          <a:bodyPr/>
          <a:lstStyle/>
          <a:p>
            <a:fld id="{D300B680-4920-456B-94E7-EB6DEF2EAF04}" type="slidenum">
              <a:rPr lang="en-IN" smtClean="0"/>
              <a:t>6</a:t>
            </a:fld>
            <a:endParaRPr lang="en-IN"/>
          </a:p>
        </p:txBody>
      </p:sp>
    </p:spTree>
    <p:extLst>
      <p:ext uri="{BB962C8B-B14F-4D97-AF65-F5344CB8AC3E}">
        <p14:creationId xmlns:p14="http://schemas.microsoft.com/office/powerpoint/2010/main" val="83140258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a:xfrm>
            <a:off x="853440" y="329185"/>
            <a:ext cx="10500360" cy="1361504"/>
          </a:xfrm>
        </p:spPr>
        <p:txBody>
          <a:bodyPr/>
          <a:lstStyle/>
          <a:p>
            <a:r>
              <a:rPr lang="en-IN" dirty="0">
                <a:latin typeface="Arial" panose="020B0604020202020204" pitchFamily="34" charset="0"/>
                <a:cs typeface="Arial" panose="020B0604020202020204" pitchFamily="34" charset="0"/>
              </a:rPr>
              <a:t>6LoWPAN</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53440" y="1707644"/>
            <a:ext cx="10500360" cy="4469319"/>
          </a:xfrm>
        </p:spPr>
        <p:txBody>
          <a:bodyPr>
            <a:normAutofit/>
          </a:bodyPr>
          <a:lstStyle/>
          <a:p>
            <a:pPr marL="457200" lvl="1" indent="0">
              <a:buNone/>
            </a:pPr>
            <a:endParaRPr lang="en-IN" sz="10800" dirty="0">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a:xfrm>
            <a:off x="4044562" y="6346450"/>
            <a:ext cx="4108837" cy="375025"/>
          </a:xfrm>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a:xfrm>
            <a:off x="8614576" y="6346450"/>
            <a:ext cx="2739224" cy="375025"/>
          </a:xfrm>
        </p:spPr>
        <p:txBody>
          <a:bodyPr/>
          <a:lstStyle/>
          <a:p>
            <a:fld id="{D300B680-4920-456B-94E7-EB6DEF2EAF04}" type="slidenum">
              <a:rPr lang="en-IN" smtClean="0"/>
              <a:t>60</a:t>
            </a:fld>
            <a:endParaRPr lang="en-IN" dirty="0"/>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47885" y="203605"/>
            <a:ext cx="3997049" cy="1500100"/>
          </a:xfrm>
          <a:prstGeom prst="rect">
            <a:avLst/>
          </a:prstGeom>
        </p:spPr>
      </p:pic>
      <p:cxnSp>
        <p:nvCxnSpPr>
          <p:cNvPr id="30" name="Straight Arrow Connector 29">
            <a:extLst>
              <a:ext uri="{FF2B5EF4-FFF2-40B4-BE49-F238E27FC236}">
                <a16:creationId xmlns:a16="http://schemas.microsoft.com/office/drawing/2014/main" id="{8C7169ED-AF7B-482B-8049-B9A4EDAFB67A}"/>
              </a:ext>
            </a:extLst>
          </p:cNvPr>
          <p:cNvCxnSpPr>
            <a:cxnSpLocks/>
          </p:cNvCxnSpPr>
          <p:nvPr/>
        </p:nvCxnSpPr>
        <p:spPr>
          <a:xfrm flipH="1">
            <a:off x="7510272" y="1855678"/>
            <a:ext cx="2120" cy="143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0A2F9C5C-97C8-4EB5-B952-D751B88EB8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6520" y="2266788"/>
            <a:ext cx="10063040" cy="3927130"/>
          </a:xfrm>
          <a:prstGeom prst="rect">
            <a:avLst/>
          </a:prstGeom>
        </p:spPr>
      </p:pic>
    </p:spTree>
    <p:extLst>
      <p:ext uri="{BB962C8B-B14F-4D97-AF65-F5344CB8AC3E}">
        <p14:creationId xmlns:p14="http://schemas.microsoft.com/office/powerpoint/2010/main" val="86775985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a:xfrm>
            <a:off x="853440" y="329185"/>
            <a:ext cx="10500360" cy="1361504"/>
          </a:xfrm>
        </p:spPr>
        <p:txBody>
          <a:bodyPr/>
          <a:lstStyle/>
          <a:p>
            <a:r>
              <a:rPr lang="en-IN" dirty="0" err="1">
                <a:latin typeface="Arial" panose="020B0604020202020204" pitchFamily="34" charset="0"/>
                <a:cs typeface="Arial" panose="020B0604020202020204" pitchFamily="34" charset="0"/>
              </a:rPr>
              <a:t>Sigfox</a:t>
            </a:r>
            <a:endParaRPr lang="en-IN"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53440" y="1707644"/>
            <a:ext cx="10500360" cy="4469319"/>
          </a:xfrm>
        </p:spPr>
        <p:txBody>
          <a:bodyPr>
            <a:normAutofit fontScale="32500" lnSpcReduction="20000"/>
          </a:bodyPr>
          <a:lstStyle/>
          <a:p>
            <a:r>
              <a:rPr lang="en-IN" sz="11200" dirty="0" err="1">
                <a:latin typeface="Arial" panose="020B0604020202020204" pitchFamily="34" charset="0"/>
                <a:cs typeface="Arial" panose="020B0604020202020204" pitchFamily="34" charset="0"/>
              </a:rPr>
              <a:t>Sigfox</a:t>
            </a:r>
            <a:endParaRPr lang="en-IN" sz="11200" dirty="0">
              <a:latin typeface="Arial" panose="020B0604020202020204" pitchFamily="34" charset="0"/>
              <a:cs typeface="Arial" panose="020B0604020202020204" pitchFamily="34" charset="0"/>
            </a:endParaRPr>
          </a:p>
          <a:p>
            <a:pPr lvl="1"/>
            <a:r>
              <a:rPr lang="en-IN" sz="10800" dirty="0">
                <a:latin typeface="Arial" panose="020B0604020202020204" pitchFamily="34" charset="0"/>
                <a:cs typeface="Arial" panose="020B0604020202020204" pitchFamily="34" charset="0"/>
              </a:rPr>
              <a:t>Range comes between </a:t>
            </a:r>
            <a:r>
              <a:rPr lang="en-IN" sz="10800" dirty="0" err="1">
                <a:latin typeface="Arial" panose="020B0604020202020204" pitchFamily="34" charset="0"/>
                <a:cs typeface="Arial" panose="020B0604020202020204" pitchFamily="34" charset="0"/>
              </a:rPr>
              <a:t>WiFi</a:t>
            </a:r>
            <a:r>
              <a:rPr lang="en-IN" sz="10800" dirty="0">
                <a:latin typeface="Arial" panose="020B0604020202020204" pitchFamily="34" charset="0"/>
                <a:cs typeface="Arial" panose="020B0604020202020204" pitchFamily="34" charset="0"/>
              </a:rPr>
              <a:t> and Cellular</a:t>
            </a:r>
          </a:p>
          <a:p>
            <a:pPr lvl="1"/>
            <a:r>
              <a:rPr lang="en-IN" sz="10800" dirty="0">
                <a:latin typeface="Arial" panose="020B0604020202020204" pitchFamily="34" charset="0"/>
                <a:cs typeface="Arial" panose="020B0604020202020204" pitchFamily="34" charset="0"/>
              </a:rPr>
              <a:t>Uses ISM bands which is free and no license is required </a:t>
            </a:r>
          </a:p>
          <a:p>
            <a:pPr lvl="1"/>
            <a:r>
              <a:rPr lang="en-IN" sz="10800" dirty="0">
                <a:latin typeface="Arial" panose="020B0604020202020204" pitchFamily="34" charset="0"/>
                <a:cs typeface="Arial" panose="020B0604020202020204" pitchFamily="34" charset="0"/>
              </a:rPr>
              <a:t>Ideal for devices having low level of data transfer and communication should be less expensive</a:t>
            </a:r>
          </a:p>
          <a:p>
            <a:pPr lvl="1"/>
            <a:r>
              <a:rPr lang="en-IN" sz="10800" dirty="0">
                <a:latin typeface="Arial" panose="020B0604020202020204" pitchFamily="34" charset="0"/>
                <a:cs typeface="Arial" panose="020B0604020202020204" pitchFamily="34" charset="0"/>
              </a:rPr>
              <a:t>Frequency – 900 MHz</a:t>
            </a:r>
          </a:p>
          <a:p>
            <a:pPr lvl="1"/>
            <a:r>
              <a:rPr lang="en-IN" sz="10800" dirty="0">
                <a:latin typeface="Arial" panose="020B0604020202020204" pitchFamily="34" charset="0"/>
                <a:cs typeface="Arial" panose="020B0604020202020204" pitchFamily="34" charset="0"/>
              </a:rPr>
              <a:t>Range – 30 to 50 </a:t>
            </a:r>
            <a:r>
              <a:rPr lang="en-IN" sz="10800" dirty="0" err="1">
                <a:latin typeface="Arial" panose="020B0604020202020204" pitchFamily="34" charset="0"/>
                <a:cs typeface="Arial" panose="020B0604020202020204" pitchFamily="34" charset="0"/>
              </a:rPr>
              <a:t>kms</a:t>
            </a:r>
            <a:r>
              <a:rPr lang="en-IN" sz="10800" dirty="0">
                <a:latin typeface="Arial" panose="020B0604020202020204" pitchFamily="34" charset="0"/>
                <a:cs typeface="Arial" panose="020B0604020202020204" pitchFamily="34" charset="0"/>
              </a:rPr>
              <a:t> Rural, 3 to 10 </a:t>
            </a:r>
            <a:r>
              <a:rPr lang="en-IN" sz="10800" dirty="0" err="1">
                <a:latin typeface="Arial" panose="020B0604020202020204" pitchFamily="34" charset="0"/>
                <a:cs typeface="Arial" panose="020B0604020202020204" pitchFamily="34" charset="0"/>
              </a:rPr>
              <a:t>kms</a:t>
            </a:r>
            <a:r>
              <a:rPr lang="en-IN" sz="10800" dirty="0">
                <a:latin typeface="Arial" panose="020B0604020202020204" pitchFamily="34" charset="0"/>
                <a:cs typeface="Arial" panose="020B0604020202020204" pitchFamily="34" charset="0"/>
              </a:rPr>
              <a:t> Urban</a:t>
            </a:r>
          </a:p>
          <a:p>
            <a:pPr lvl="1"/>
            <a:r>
              <a:rPr lang="en-IN" sz="10800" dirty="0">
                <a:latin typeface="Arial" panose="020B0604020202020204" pitchFamily="34" charset="0"/>
                <a:cs typeface="Arial" panose="020B0604020202020204" pitchFamily="34" charset="0"/>
              </a:rPr>
              <a:t>Data Range – 10 to </a:t>
            </a:r>
            <a:r>
              <a:rPr lang="en-IN" sz="10800">
                <a:latin typeface="Arial" panose="020B0604020202020204" pitchFamily="34" charset="0"/>
                <a:cs typeface="Arial" panose="020B0604020202020204" pitchFamily="34" charset="0"/>
              </a:rPr>
              <a:t>1000 bps</a:t>
            </a:r>
            <a:endParaRPr lang="en-IN" sz="10800" dirty="0">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a:xfrm>
            <a:off x="4044562" y="6346450"/>
            <a:ext cx="4108837" cy="375025"/>
          </a:xfrm>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a:xfrm>
            <a:off x="8614576" y="6346450"/>
            <a:ext cx="2739224" cy="375025"/>
          </a:xfrm>
        </p:spPr>
        <p:txBody>
          <a:bodyPr/>
          <a:lstStyle/>
          <a:p>
            <a:fld id="{D300B680-4920-456B-94E7-EB6DEF2EAF04}" type="slidenum">
              <a:rPr lang="en-IN" smtClean="0"/>
              <a:t>61</a:t>
            </a:fld>
            <a:endParaRPr lang="en-IN" dirty="0"/>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47885" y="203605"/>
            <a:ext cx="3997049" cy="1500100"/>
          </a:xfrm>
          <a:prstGeom prst="rect">
            <a:avLst/>
          </a:prstGeom>
        </p:spPr>
      </p:pic>
      <p:cxnSp>
        <p:nvCxnSpPr>
          <p:cNvPr id="30" name="Straight Arrow Connector 29">
            <a:extLst>
              <a:ext uri="{FF2B5EF4-FFF2-40B4-BE49-F238E27FC236}">
                <a16:creationId xmlns:a16="http://schemas.microsoft.com/office/drawing/2014/main" id="{8C7169ED-AF7B-482B-8049-B9A4EDAFB67A}"/>
              </a:ext>
            </a:extLst>
          </p:cNvPr>
          <p:cNvCxnSpPr>
            <a:cxnSpLocks/>
          </p:cNvCxnSpPr>
          <p:nvPr/>
        </p:nvCxnSpPr>
        <p:spPr>
          <a:xfrm flipH="1">
            <a:off x="7510272" y="1855678"/>
            <a:ext cx="2120" cy="143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017105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a:xfrm>
            <a:off x="853440" y="329185"/>
            <a:ext cx="10500360" cy="1361504"/>
          </a:xfrm>
        </p:spPr>
        <p:txBody>
          <a:bodyPr/>
          <a:lstStyle/>
          <a:p>
            <a:r>
              <a:rPr lang="en-IN" dirty="0" err="1">
                <a:latin typeface="Arial" panose="020B0604020202020204" pitchFamily="34" charset="0"/>
                <a:cs typeface="Arial" panose="020B0604020202020204" pitchFamily="34" charset="0"/>
              </a:rPr>
              <a:t>LoRaWAN</a:t>
            </a:r>
            <a:endParaRPr lang="en-IN"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53440" y="1707644"/>
            <a:ext cx="10500360" cy="4469319"/>
          </a:xfrm>
        </p:spPr>
        <p:txBody>
          <a:bodyPr>
            <a:normAutofit fontScale="25000" lnSpcReduction="20000"/>
          </a:bodyPr>
          <a:lstStyle/>
          <a:p>
            <a:r>
              <a:rPr lang="en-IN" sz="11200" dirty="0" err="1">
                <a:latin typeface="Arial" panose="020B0604020202020204" pitchFamily="34" charset="0"/>
                <a:cs typeface="Arial" panose="020B0604020202020204" pitchFamily="34" charset="0"/>
              </a:rPr>
              <a:t>LoRaWAN</a:t>
            </a:r>
            <a:r>
              <a:rPr lang="en-IN" sz="11200" dirty="0">
                <a:latin typeface="Arial" panose="020B0604020202020204" pitchFamily="34" charset="0"/>
                <a:cs typeface="Arial" panose="020B0604020202020204" pitchFamily="34" charset="0"/>
              </a:rPr>
              <a:t> targets wide-area network (WAN) applications and is designed to provide low-power WANs with features specially needed to support low-cost mobile secure bi-directional communication in IOT,M2M and smart city and industrial applications</a:t>
            </a:r>
          </a:p>
          <a:p>
            <a:r>
              <a:rPr lang="en-IN" sz="11200" dirty="0">
                <a:latin typeface="Arial" panose="020B0604020202020204" pitchFamily="34" charset="0"/>
                <a:cs typeface="Arial" panose="020B0604020202020204" pitchFamily="34" charset="0"/>
              </a:rPr>
              <a:t>Optimized for low-power consumption and supporting large networks with millions and millions of </a:t>
            </a:r>
            <a:r>
              <a:rPr lang="en-IN" sz="11200" dirty="0" err="1">
                <a:latin typeface="Arial" panose="020B0604020202020204" pitchFamily="34" charset="0"/>
                <a:cs typeface="Arial" panose="020B0604020202020204" pitchFamily="34" charset="0"/>
              </a:rPr>
              <a:t>devices,data</a:t>
            </a:r>
            <a:r>
              <a:rPr lang="en-IN" sz="11200" dirty="0">
                <a:latin typeface="Arial" panose="020B0604020202020204" pitchFamily="34" charset="0"/>
                <a:cs typeface="Arial" panose="020B0604020202020204" pitchFamily="34" charset="0"/>
              </a:rPr>
              <a:t> rates rages from 0.3 kbps to 50 kbps.</a:t>
            </a:r>
          </a:p>
          <a:p>
            <a:pPr>
              <a:buFont typeface="Wingdings" panose="05000000000000000000" pitchFamily="2" charset="2"/>
              <a:buChar char="Ø"/>
            </a:pPr>
            <a:r>
              <a:rPr lang="en-IN" sz="11200" dirty="0" err="1">
                <a:latin typeface="Arial" panose="020B0604020202020204" pitchFamily="34" charset="0"/>
                <a:cs typeface="Arial" panose="020B0604020202020204" pitchFamily="34" charset="0"/>
              </a:rPr>
              <a:t>Standard:LoRaWAN</a:t>
            </a:r>
            <a:endParaRPr lang="en-IN" sz="11200" dirty="0">
              <a:latin typeface="Arial" panose="020B0604020202020204" pitchFamily="34" charset="0"/>
              <a:cs typeface="Arial" panose="020B0604020202020204" pitchFamily="34" charset="0"/>
            </a:endParaRPr>
          </a:p>
          <a:p>
            <a:pPr>
              <a:buFont typeface="Wingdings" panose="05000000000000000000" pitchFamily="2" charset="2"/>
              <a:buChar char="Ø"/>
            </a:pPr>
            <a:r>
              <a:rPr lang="en-IN" sz="11200" dirty="0">
                <a:latin typeface="Arial" panose="020B0604020202020204" pitchFamily="34" charset="0"/>
                <a:cs typeface="Arial" panose="020B0604020202020204" pitchFamily="34" charset="0"/>
              </a:rPr>
              <a:t>Frequency :Various</a:t>
            </a:r>
          </a:p>
          <a:p>
            <a:pPr>
              <a:buFont typeface="Wingdings" panose="05000000000000000000" pitchFamily="2" charset="2"/>
              <a:buChar char="Ø"/>
            </a:pPr>
            <a:r>
              <a:rPr lang="en-IN" sz="11200" dirty="0">
                <a:latin typeface="Arial" panose="020B0604020202020204" pitchFamily="34" charset="0"/>
                <a:cs typeface="Arial" panose="020B0604020202020204" pitchFamily="34" charset="0"/>
              </a:rPr>
              <a:t>Range: 2-5 km (urban environment), 15 km(suburban environment)</a:t>
            </a:r>
          </a:p>
          <a:p>
            <a:pPr>
              <a:buFont typeface="Wingdings" panose="05000000000000000000" pitchFamily="2" charset="2"/>
              <a:buChar char="Ø"/>
            </a:pPr>
            <a:r>
              <a:rPr lang="en-IN" sz="11200" dirty="0">
                <a:latin typeface="Arial" panose="020B0604020202020204" pitchFamily="34" charset="0"/>
                <a:cs typeface="Arial" panose="020B0604020202020204" pitchFamily="34" charset="0"/>
              </a:rPr>
              <a:t>Data Rates:0.-50 </a:t>
            </a:r>
            <a:r>
              <a:rPr lang="en-IN" sz="11200" dirty="0" err="1">
                <a:latin typeface="Arial" panose="020B0604020202020204" pitchFamily="34" charset="0"/>
                <a:cs typeface="Arial" panose="020B0604020202020204" pitchFamily="34" charset="0"/>
              </a:rPr>
              <a:t>kpbs</a:t>
            </a:r>
            <a:endParaRPr lang="en-IN" sz="11200" dirty="0">
              <a:latin typeface="Arial" panose="020B0604020202020204" pitchFamily="34" charset="0"/>
              <a:cs typeface="Arial" panose="020B0604020202020204" pitchFamily="34" charset="0"/>
            </a:endParaRPr>
          </a:p>
          <a:p>
            <a:pPr marL="0" indent="0">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a:xfrm>
            <a:off x="4044562" y="6346450"/>
            <a:ext cx="4108837" cy="375025"/>
          </a:xfrm>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a:xfrm>
            <a:off x="8614576" y="6346450"/>
            <a:ext cx="2739224" cy="375025"/>
          </a:xfrm>
        </p:spPr>
        <p:txBody>
          <a:bodyPr/>
          <a:lstStyle/>
          <a:p>
            <a:fld id="{D300B680-4920-456B-94E7-EB6DEF2EAF04}" type="slidenum">
              <a:rPr lang="en-IN" smtClean="0"/>
              <a:t>62</a:t>
            </a:fld>
            <a:endParaRPr lang="en-IN" dirty="0"/>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47885" y="203605"/>
            <a:ext cx="3997049" cy="1500100"/>
          </a:xfrm>
          <a:prstGeom prst="rect">
            <a:avLst/>
          </a:prstGeom>
        </p:spPr>
      </p:pic>
      <p:cxnSp>
        <p:nvCxnSpPr>
          <p:cNvPr id="30" name="Straight Arrow Connector 29">
            <a:extLst>
              <a:ext uri="{FF2B5EF4-FFF2-40B4-BE49-F238E27FC236}">
                <a16:creationId xmlns:a16="http://schemas.microsoft.com/office/drawing/2014/main" id="{8C7169ED-AF7B-482B-8049-B9A4EDAFB67A}"/>
              </a:ext>
            </a:extLst>
          </p:cNvPr>
          <p:cNvCxnSpPr>
            <a:cxnSpLocks/>
          </p:cNvCxnSpPr>
          <p:nvPr/>
        </p:nvCxnSpPr>
        <p:spPr>
          <a:xfrm flipH="1">
            <a:off x="7510272" y="1855678"/>
            <a:ext cx="2120" cy="143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3503224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a:xfrm>
            <a:off x="853440" y="329185"/>
            <a:ext cx="10500360" cy="1361504"/>
          </a:xfrm>
        </p:spPr>
        <p:txBody>
          <a:bodyPr/>
          <a:lstStyle/>
          <a:p>
            <a:r>
              <a:rPr lang="en-IN" dirty="0">
                <a:latin typeface="Arial" panose="020B0604020202020204" pitchFamily="34" charset="0"/>
                <a:cs typeface="Arial" panose="020B0604020202020204" pitchFamily="34" charset="0"/>
              </a:rPr>
              <a:t>Range vs Data rate</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53440" y="1707644"/>
            <a:ext cx="10500360" cy="4469319"/>
          </a:xfrm>
        </p:spPr>
        <p:txBody>
          <a:bodyPr>
            <a:normAutofit/>
          </a:bodyPr>
          <a:lstStyle/>
          <a:p>
            <a:pPr marL="0" indent="0">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a:xfrm>
            <a:off x="4044562" y="6346450"/>
            <a:ext cx="4108837" cy="375025"/>
          </a:xfrm>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a:xfrm>
            <a:off x="8614576" y="6346450"/>
            <a:ext cx="2739224" cy="375025"/>
          </a:xfrm>
        </p:spPr>
        <p:txBody>
          <a:bodyPr/>
          <a:lstStyle/>
          <a:p>
            <a:fld id="{D300B680-4920-456B-94E7-EB6DEF2EAF04}" type="slidenum">
              <a:rPr lang="en-IN" smtClean="0"/>
              <a:t>63</a:t>
            </a:fld>
            <a:endParaRPr lang="en-IN" dirty="0"/>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47885" y="203605"/>
            <a:ext cx="3997049" cy="1500100"/>
          </a:xfrm>
          <a:prstGeom prst="rect">
            <a:avLst/>
          </a:prstGeom>
        </p:spPr>
      </p:pic>
      <p:cxnSp>
        <p:nvCxnSpPr>
          <p:cNvPr id="30" name="Straight Arrow Connector 29">
            <a:extLst>
              <a:ext uri="{FF2B5EF4-FFF2-40B4-BE49-F238E27FC236}">
                <a16:creationId xmlns:a16="http://schemas.microsoft.com/office/drawing/2014/main" id="{8C7169ED-AF7B-482B-8049-B9A4EDAFB67A}"/>
              </a:ext>
            </a:extLst>
          </p:cNvPr>
          <p:cNvCxnSpPr>
            <a:cxnSpLocks/>
          </p:cNvCxnSpPr>
          <p:nvPr/>
        </p:nvCxnSpPr>
        <p:spPr>
          <a:xfrm flipH="1">
            <a:off x="7510272" y="1855678"/>
            <a:ext cx="2120" cy="143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DE19C11A-D87D-4E92-A9F8-3874860DBC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2024" y="1762124"/>
            <a:ext cx="9720775" cy="4584325"/>
          </a:xfrm>
          <a:prstGeom prst="rect">
            <a:avLst/>
          </a:prstGeom>
        </p:spPr>
      </p:pic>
    </p:spTree>
    <p:extLst>
      <p:ext uri="{BB962C8B-B14F-4D97-AF65-F5344CB8AC3E}">
        <p14:creationId xmlns:p14="http://schemas.microsoft.com/office/powerpoint/2010/main" val="392118010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a:xfrm>
            <a:off x="853440" y="329185"/>
            <a:ext cx="10500360" cy="1361504"/>
          </a:xfrm>
        </p:spPr>
        <p:txBody>
          <a:bodyPr/>
          <a:lstStyle/>
          <a:p>
            <a:r>
              <a:rPr lang="en-IN" dirty="0">
                <a:latin typeface="Arial" panose="020B0604020202020204" pitchFamily="34" charset="0"/>
                <a:cs typeface="Arial" panose="020B0604020202020204" pitchFamily="34" charset="0"/>
              </a:rPr>
              <a:t>IOT - Protocols</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53440" y="1707644"/>
            <a:ext cx="10500360" cy="4469319"/>
          </a:xfrm>
        </p:spPr>
        <p:txBody>
          <a:bodyPr>
            <a:normAutofit/>
          </a:bodyPr>
          <a:lstStyle/>
          <a:p>
            <a:pPr marL="0" indent="0">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a:xfrm>
            <a:off x="4044562" y="6346450"/>
            <a:ext cx="4108837" cy="375025"/>
          </a:xfrm>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a:xfrm>
            <a:off x="8614576" y="6346450"/>
            <a:ext cx="2739224" cy="375025"/>
          </a:xfrm>
        </p:spPr>
        <p:txBody>
          <a:bodyPr/>
          <a:lstStyle/>
          <a:p>
            <a:fld id="{D300B680-4920-456B-94E7-EB6DEF2EAF04}" type="slidenum">
              <a:rPr lang="en-IN" smtClean="0"/>
              <a:t>64</a:t>
            </a:fld>
            <a:endParaRPr lang="en-IN" dirty="0"/>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88565" y="34789"/>
            <a:ext cx="3997049" cy="1500100"/>
          </a:xfrm>
          <a:prstGeom prst="rect">
            <a:avLst/>
          </a:prstGeom>
        </p:spPr>
      </p:pic>
      <p:cxnSp>
        <p:nvCxnSpPr>
          <p:cNvPr id="30" name="Straight Arrow Connector 29">
            <a:extLst>
              <a:ext uri="{FF2B5EF4-FFF2-40B4-BE49-F238E27FC236}">
                <a16:creationId xmlns:a16="http://schemas.microsoft.com/office/drawing/2014/main" id="{8C7169ED-AF7B-482B-8049-B9A4EDAFB67A}"/>
              </a:ext>
            </a:extLst>
          </p:cNvPr>
          <p:cNvCxnSpPr>
            <a:cxnSpLocks/>
          </p:cNvCxnSpPr>
          <p:nvPr/>
        </p:nvCxnSpPr>
        <p:spPr>
          <a:xfrm flipH="1">
            <a:off x="7510272" y="1855678"/>
            <a:ext cx="2120" cy="143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313E9E34-969C-4E77-A74B-B32FD7AD03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1348" y="1703704"/>
            <a:ext cx="10500360" cy="4331335"/>
          </a:xfrm>
          <a:prstGeom prst="rect">
            <a:avLst/>
          </a:prstGeom>
        </p:spPr>
      </p:pic>
    </p:spTree>
    <p:extLst>
      <p:ext uri="{BB962C8B-B14F-4D97-AF65-F5344CB8AC3E}">
        <p14:creationId xmlns:p14="http://schemas.microsoft.com/office/powerpoint/2010/main" val="251621385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a:xfrm>
            <a:off x="853440" y="329185"/>
            <a:ext cx="10500360" cy="1361504"/>
          </a:xfrm>
        </p:spPr>
        <p:txBody>
          <a:bodyPr/>
          <a:lstStyle/>
          <a:p>
            <a:r>
              <a:rPr lang="en-IN" dirty="0">
                <a:latin typeface="Arial" panose="020B0604020202020204" pitchFamily="34" charset="0"/>
                <a:cs typeface="Arial" panose="020B0604020202020204" pitchFamily="34" charset="0"/>
              </a:rPr>
              <a:t>Restful HTTP</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53440" y="1707644"/>
            <a:ext cx="10500360" cy="4469319"/>
          </a:xfrm>
        </p:spPr>
        <p:txBody>
          <a:bodyPr>
            <a:normAutofit/>
          </a:bodyPr>
          <a:lstStyle/>
          <a:p>
            <a:pPr marL="0" indent="0">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a:xfrm>
            <a:off x="4044562" y="6346450"/>
            <a:ext cx="4108837" cy="375025"/>
          </a:xfrm>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a:xfrm>
            <a:off x="8614576" y="6346450"/>
            <a:ext cx="2739224" cy="375025"/>
          </a:xfrm>
        </p:spPr>
        <p:txBody>
          <a:bodyPr/>
          <a:lstStyle/>
          <a:p>
            <a:fld id="{D300B680-4920-456B-94E7-EB6DEF2EAF04}" type="slidenum">
              <a:rPr lang="en-IN" smtClean="0"/>
              <a:t>65</a:t>
            </a:fld>
            <a:endParaRPr lang="en-IN" dirty="0"/>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47885" y="203605"/>
            <a:ext cx="3997049" cy="1500100"/>
          </a:xfrm>
          <a:prstGeom prst="rect">
            <a:avLst/>
          </a:prstGeom>
        </p:spPr>
      </p:pic>
      <p:cxnSp>
        <p:nvCxnSpPr>
          <p:cNvPr id="30" name="Straight Arrow Connector 29">
            <a:extLst>
              <a:ext uri="{FF2B5EF4-FFF2-40B4-BE49-F238E27FC236}">
                <a16:creationId xmlns:a16="http://schemas.microsoft.com/office/drawing/2014/main" id="{8C7169ED-AF7B-482B-8049-B9A4EDAFB67A}"/>
              </a:ext>
            </a:extLst>
          </p:cNvPr>
          <p:cNvCxnSpPr>
            <a:cxnSpLocks/>
          </p:cNvCxnSpPr>
          <p:nvPr/>
        </p:nvCxnSpPr>
        <p:spPr>
          <a:xfrm flipH="1">
            <a:off x="7510272" y="1855678"/>
            <a:ext cx="2120" cy="143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F1041730-80FC-4DD5-9143-E9DA418756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7957" y="2600325"/>
            <a:ext cx="10289070" cy="2941024"/>
          </a:xfrm>
          <a:prstGeom prst="rect">
            <a:avLst/>
          </a:prstGeom>
        </p:spPr>
      </p:pic>
    </p:spTree>
    <p:extLst>
      <p:ext uri="{BB962C8B-B14F-4D97-AF65-F5344CB8AC3E}">
        <p14:creationId xmlns:p14="http://schemas.microsoft.com/office/powerpoint/2010/main" val="387696526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a:xfrm>
            <a:off x="853440" y="329185"/>
            <a:ext cx="10500360" cy="1361504"/>
          </a:xfrm>
        </p:spPr>
        <p:txBody>
          <a:bodyPr/>
          <a:lstStyle/>
          <a:p>
            <a:r>
              <a:rPr lang="en-IN" dirty="0">
                <a:latin typeface="Arial" panose="020B0604020202020204" pitchFamily="34" charset="0"/>
                <a:cs typeface="Arial" panose="020B0604020202020204" pitchFamily="34" charset="0"/>
              </a:rPr>
              <a:t>Restful HTTP</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53440" y="1707644"/>
            <a:ext cx="10500360" cy="4469319"/>
          </a:xfrm>
        </p:spPr>
        <p:txBody>
          <a:bodyPr>
            <a:normAutofit/>
          </a:bodyPr>
          <a:lstStyle/>
          <a:p>
            <a:pPr marL="0" indent="0">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a:xfrm>
            <a:off x="4044562" y="6346450"/>
            <a:ext cx="4108837" cy="375025"/>
          </a:xfrm>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a:xfrm>
            <a:off x="8614576" y="6346450"/>
            <a:ext cx="2739224" cy="375025"/>
          </a:xfrm>
        </p:spPr>
        <p:txBody>
          <a:bodyPr/>
          <a:lstStyle/>
          <a:p>
            <a:fld id="{D300B680-4920-456B-94E7-EB6DEF2EAF04}" type="slidenum">
              <a:rPr lang="en-IN" smtClean="0"/>
              <a:t>66</a:t>
            </a:fld>
            <a:endParaRPr lang="en-IN" dirty="0"/>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47885" y="203605"/>
            <a:ext cx="3997049" cy="1500100"/>
          </a:xfrm>
          <a:prstGeom prst="rect">
            <a:avLst/>
          </a:prstGeom>
        </p:spPr>
      </p:pic>
      <p:cxnSp>
        <p:nvCxnSpPr>
          <p:cNvPr id="30" name="Straight Arrow Connector 29">
            <a:extLst>
              <a:ext uri="{FF2B5EF4-FFF2-40B4-BE49-F238E27FC236}">
                <a16:creationId xmlns:a16="http://schemas.microsoft.com/office/drawing/2014/main" id="{8C7169ED-AF7B-482B-8049-B9A4EDAFB67A}"/>
              </a:ext>
            </a:extLst>
          </p:cNvPr>
          <p:cNvCxnSpPr>
            <a:cxnSpLocks/>
          </p:cNvCxnSpPr>
          <p:nvPr/>
        </p:nvCxnSpPr>
        <p:spPr>
          <a:xfrm flipH="1">
            <a:off x="7510272" y="1855678"/>
            <a:ext cx="2120" cy="143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8C002347-8465-43BF-B502-476D91866D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5683" y="1892492"/>
            <a:ext cx="10044908" cy="4085616"/>
          </a:xfrm>
          <a:prstGeom prst="rect">
            <a:avLst/>
          </a:prstGeom>
        </p:spPr>
      </p:pic>
    </p:spTree>
    <p:extLst>
      <p:ext uri="{BB962C8B-B14F-4D97-AF65-F5344CB8AC3E}">
        <p14:creationId xmlns:p14="http://schemas.microsoft.com/office/powerpoint/2010/main" val="256768415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a:xfrm>
            <a:off x="853440" y="329185"/>
            <a:ext cx="10500360" cy="1361504"/>
          </a:xfrm>
        </p:spPr>
        <p:txBody>
          <a:bodyPr/>
          <a:lstStyle/>
          <a:p>
            <a:r>
              <a:rPr lang="en-IN" dirty="0">
                <a:latin typeface="Arial" panose="020B0604020202020204" pitchFamily="34" charset="0"/>
                <a:cs typeface="Arial" panose="020B0604020202020204" pitchFamily="34" charset="0"/>
              </a:rPr>
              <a:t>Restful HTTP – Hands-on</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53440" y="1707644"/>
            <a:ext cx="10500360" cy="4469319"/>
          </a:xfrm>
        </p:spPr>
        <p:txBody>
          <a:bodyPr>
            <a:normAutofit/>
          </a:bodyPr>
          <a:lstStyle/>
          <a:p>
            <a:pPr marL="0" indent="0">
              <a:buNone/>
            </a:pPr>
            <a:endParaRPr lang="en-IN" dirty="0">
              <a:latin typeface="Arial" panose="020B0604020202020204" pitchFamily="34" charset="0"/>
              <a:cs typeface="Arial" panose="020B0604020202020204" pitchFamily="34" charset="0"/>
              <a:hlinkClick r:id="rId2"/>
            </a:endParaRPr>
          </a:p>
          <a:p>
            <a:pPr marL="0" indent="0">
              <a:buNone/>
            </a:pPr>
            <a:r>
              <a:rPr lang="en-IN" dirty="0">
                <a:latin typeface="Arial" panose="020B0604020202020204" pitchFamily="34" charset="0"/>
                <a:cs typeface="Arial" panose="020B0604020202020204" pitchFamily="34" charset="0"/>
                <a:hlinkClick r:id="rId2"/>
              </a:rPr>
              <a:t>https://jsonplaceholder.typicode.com/</a:t>
            </a:r>
            <a:endParaRPr lang="en-IN" dirty="0">
              <a:latin typeface="Arial" panose="020B0604020202020204" pitchFamily="34" charset="0"/>
              <a:cs typeface="Arial" panose="020B0604020202020204" pitchFamily="34" charset="0"/>
            </a:endParaRPr>
          </a:p>
          <a:p>
            <a:pPr marL="0" indent="0">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hlinkClick r:id="rId3"/>
              </a:rPr>
              <a:t>https://openweathermap.org/api</a:t>
            </a:r>
            <a:endParaRPr lang="en-IN" dirty="0">
              <a:latin typeface="Arial" panose="020B0604020202020204" pitchFamily="34" charset="0"/>
              <a:cs typeface="Arial" panose="020B0604020202020204" pitchFamily="34" charset="0"/>
            </a:endParaRPr>
          </a:p>
          <a:p>
            <a:pPr marL="0" indent="0">
              <a:buNone/>
            </a:pPr>
            <a:endParaRPr lang="en-IN" dirty="0">
              <a:latin typeface="Arial" panose="020B0604020202020204" pitchFamily="34" charset="0"/>
              <a:cs typeface="Arial" panose="020B0604020202020204" pitchFamily="34" charset="0"/>
            </a:endParaRPr>
          </a:p>
          <a:p>
            <a:pPr marL="0" indent="0">
              <a:buNone/>
            </a:pPr>
            <a:r>
              <a:rPr lang="en-IN" dirty="0">
                <a:latin typeface="Arial" panose="020B0604020202020204" pitchFamily="34" charset="0"/>
                <a:cs typeface="Arial" panose="020B0604020202020204" pitchFamily="34" charset="0"/>
              </a:rPr>
              <a:t>http://api.openweathermap.org/data/2.5/weather?q=London&amp;APPID=384db1ce93218e20fd384d3016372238</a:t>
            </a: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a:xfrm>
            <a:off x="4044562" y="6346450"/>
            <a:ext cx="4108837" cy="375025"/>
          </a:xfrm>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a:xfrm>
            <a:off x="8614576" y="6346450"/>
            <a:ext cx="2739224" cy="375025"/>
          </a:xfrm>
        </p:spPr>
        <p:txBody>
          <a:bodyPr/>
          <a:lstStyle/>
          <a:p>
            <a:fld id="{D300B680-4920-456B-94E7-EB6DEF2EAF04}" type="slidenum">
              <a:rPr lang="en-IN" smtClean="0"/>
              <a:t>67</a:t>
            </a:fld>
            <a:endParaRPr lang="en-IN" dirty="0"/>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47885" y="203605"/>
            <a:ext cx="3997049" cy="1500100"/>
          </a:xfrm>
          <a:prstGeom prst="rect">
            <a:avLst/>
          </a:prstGeom>
        </p:spPr>
      </p:pic>
      <p:cxnSp>
        <p:nvCxnSpPr>
          <p:cNvPr id="30" name="Straight Arrow Connector 29">
            <a:extLst>
              <a:ext uri="{FF2B5EF4-FFF2-40B4-BE49-F238E27FC236}">
                <a16:creationId xmlns:a16="http://schemas.microsoft.com/office/drawing/2014/main" id="{8C7169ED-AF7B-482B-8049-B9A4EDAFB67A}"/>
              </a:ext>
            </a:extLst>
          </p:cNvPr>
          <p:cNvCxnSpPr>
            <a:cxnSpLocks/>
          </p:cNvCxnSpPr>
          <p:nvPr/>
        </p:nvCxnSpPr>
        <p:spPr>
          <a:xfrm flipH="1">
            <a:off x="7510272" y="1855678"/>
            <a:ext cx="2120" cy="143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50427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a:xfrm>
            <a:off x="853440" y="329185"/>
            <a:ext cx="10500360" cy="1361504"/>
          </a:xfrm>
        </p:spPr>
        <p:txBody>
          <a:bodyPr/>
          <a:lstStyle/>
          <a:p>
            <a:r>
              <a:rPr lang="en-IN" dirty="0">
                <a:latin typeface="Arial" panose="020B0604020202020204" pitchFamily="34" charset="0"/>
                <a:cs typeface="Arial" panose="020B0604020202020204" pitchFamily="34" charset="0"/>
              </a:rPr>
              <a:t>MQTT (Message Queue</a:t>
            </a:r>
            <a:br>
              <a:rPr lang="en-IN" dirty="0">
                <a:latin typeface="Arial" panose="020B0604020202020204" pitchFamily="34" charset="0"/>
                <a:cs typeface="Arial" panose="020B0604020202020204" pitchFamily="34" charset="0"/>
              </a:rPr>
            </a:br>
            <a:r>
              <a:rPr lang="en-IN" dirty="0">
                <a:latin typeface="Arial" panose="020B0604020202020204" pitchFamily="34" charset="0"/>
                <a:cs typeface="Arial" panose="020B0604020202020204" pitchFamily="34" charset="0"/>
              </a:rPr>
              <a:t>Telemetry Transport)</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53440" y="1707644"/>
            <a:ext cx="10500360" cy="4469319"/>
          </a:xfrm>
        </p:spPr>
        <p:txBody>
          <a:bodyPr>
            <a:normAutofit/>
          </a:bodyPr>
          <a:lstStyle/>
          <a:p>
            <a:r>
              <a:rPr lang="en-IN" dirty="0"/>
              <a:t>MQTT stands for MQ Telemetry Transport. It is a publish/subscribe, extremely simple and lightweight messaging protocol, designed for constrained devices and low-bandwidth, high-latency or unreliable networks. The design principles are to minimise network bandwidth and device resource requirements whilst also attempting to ensure reliability and some degree of assurance of delivery. These principles also turn out to make the protocol ideal of the emerging “machine-to-machine” (M2M) or “Internet of Things” world of connected devices, and for mobile applications where bandwidth and battery power are at a premium.</a:t>
            </a:r>
          </a:p>
          <a:p>
            <a:r>
              <a:rPr lang="en-IN" dirty="0">
                <a:latin typeface="Arial" panose="020B0604020202020204" pitchFamily="34" charset="0"/>
                <a:cs typeface="Arial" panose="020B0604020202020204" pitchFamily="34" charset="0"/>
              </a:rPr>
              <a:t>http://mqtt.org/					</a:t>
            </a: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a:xfrm>
            <a:off x="4044562" y="6346450"/>
            <a:ext cx="4108837" cy="375025"/>
          </a:xfrm>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a:xfrm>
            <a:off x="8614576" y="6346450"/>
            <a:ext cx="2739224" cy="375025"/>
          </a:xfrm>
        </p:spPr>
        <p:txBody>
          <a:bodyPr/>
          <a:lstStyle/>
          <a:p>
            <a:fld id="{D300B680-4920-456B-94E7-EB6DEF2EAF04}" type="slidenum">
              <a:rPr lang="en-IN" smtClean="0"/>
              <a:t>68</a:t>
            </a:fld>
            <a:endParaRPr lang="en-IN" dirty="0"/>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47885" y="203605"/>
            <a:ext cx="3997049" cy="1500100"/>
          </a:xfrm>
          <a:prstGeom prst="rect">
            <a:avLst/>
          </a:prstGeom>
        </p:spPr>
      </p:pic>
      <p:cxnSp>
        <p:nvCxnSpPr>
          <p:cNvPr id="30" name="Straight Arrow Connector 29">
            <a:extLst>
              <a:ext uri="{FF2B5EF4-FFF2-40B4-BE49-F238E27FC236}">
                <a16:creationId xmlns:a16="http://schemas.microsoft.com/office/drawing/2014/main" id="{8C7169ED-AF7B-482B-8049-B9A4EDAFB67A}"/>
              </a:ext>
            </a:extLst>
          </p:cNvPr>
          <p:cNvCxnSpPr>
            <a:cxnSpLocks/>
          </p:cNvCxnSpPr>
          <p:nvPr/>
        </p:nvCxnSpPr>
        <p:spPr>
          <a:xfrm flipH="1">
            <a:off x="7510272" y="1855678"/>
            <a:ext cx="2120" cy="143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4600813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a:xfrm>
            <a:off x="853440" y="329185"/>
            <a:ext cx="10500360" cy="1361504"/>
          </a:xfrm>
        </p:spPr>
        <p:txBody>
          <a:bodyPr/>
          <a:lstStyle/>
          <a:p>
            <a:r>
              <a:rPr lang="en-IN" dirty="0">
                <a:latin typeface="Arial" panose="020B0604020202020204" pitchFamily="34" charset="0"/>
                <a:cs typeface="Arial" panose="020B0604020202020204" pitchFamily="34" charset="0"/>
              </a:rPr>
              <a:t>MQTT (Message Queue</a:t>
            </a:r>
            <a:br>
              <a:rPr lang="en-IN" dirty="0">
                <a:latin typeface="Arial" panose="020B0604020202020204" pitchFamily="34" charset="0"/>
                <a:cs typeface="Arial" panose="020B0604020202020204" pitchFamily="34" charset="0"/>
              </a:rPr>
            </a:br>
            <a:r>
              <a:rPr lang="en-IN" dirty="0">
                <a:latin typeface="Arial" panose="020B0604020202020204" pitchFamily="34" charset="0"/>
                <a:cs typeface="Arial" panose="020B0604020202020204" pitchFamily="34" charset="0"/>
              </a:rPr>
              <a:t>Telemetry Transport)</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53440" y="1707644"/>
            <a:ext cx="10500360" cy="4469319"/>
          </a:xfrm>
        </p:spPr>
        <p:txBody>
          <a:bodyPr>
            <a:normAutofit fontScale="25000" lnSpcReduction="20000"/>
          </a:bodyPr>
          <a:lstStyle/>
          <a:p>
            <a:r>
              <a:rPr lang="en-IN" sz="11200" dirty="0">
                <a:latin typeface="Arial" panose="020B0604020202020204" pitchFamily="34" charset="0"/>
                <a:cs typeface="Arial" panose="020B0604020202020204" pitchFamily="34" charset="0"/>
              </a:rPr>
              <a:t>Lightweight message queuing and transport protocol</a:t>
            </a:r>
          </a:p>
          <a:p>
            <a:r>
              <a:rPr lang="en-IN" sz="11200" dirty="0">
                <a:latin typeface="Arial" panose="020B0604020202020204" pitchFamily="34" charset="0"/>
                <a:cs typeface="Arial" panose="020B0604020202020204" pitchFamily="34" charset="0"/>
              </a:rPr>
              <a:t>Low overhead (2 bytes header) for low network bandwidth applications</a:t>
            </a:r>
          </a:p>
          <a:p>
            <a:r>
              <a:rPr lang="en-IN" sz="11200" dirty="0">
                <a:latin typeface="Arial" panose="020B0604020202020204" pitchFamily="34" charset="0"/>
                <a:cs typeface="Arial" panose="020B0604020202020204" pitchFamily="34" charset="0"/>
              </a:rPr>
              <a:t>Publish/Subscribe (Pub Sub0 model</a:t>
            </a:r>
          </a:p>
          <a:p>
            <a:r>
              <a:rPr lang="en-IN" sz="11200" dirty="0">
                <a:latin typeface="Arial" panose="020B0604020202020204" pitchFamily="34" charset="0"/>
                <a:cs typeface="Arial" panose="020B0604020202020204" pitchFamily="34" charset="0"/>
              </a:rPr>
              <a:t>Simple protocol, aimed at low power and low footprint implementation (</a:t>
            </a:r>
            <a:r>
              <a:rPr lang="en-IN" sz="11200" dirty="0" err="1">
                <a:latin typeface="Arial" panose="020B0604020202020204" pitchFamily="34" charset="0"/>
                <a:cs typeface="Arial" panose="020B0604020202020204" pitchFamily="34" charset="0"/>
              </a:rPr>
              <a:t>e,g</a:t>
            </a:r>
            <a:r>
              <a:rPr lang="en-IN" sz="11200" dirty="0">
                <a:latin typeface="Arial" panose="020B0604020202020204" pitchFamily="34" charset="0"/>
                <a:cs typeface="Arial" panose="020B0604020202020204" pitchFamily="34" charset="0"/>
              </a:rPr>
              <a:t>. WSN-Wireless Sensor Networks)</a:t>
            </a:r>
          </a:p>
          <a:p>
            <a:r>
              <a:rPr lang="en-IN" sz="11200" dirty="0">
                <a:latin typeface="Arial" panose="020B0604020202020204" pitchFamily="34" charset="0"/>
                <a:cs typeface="Arial" panose="020B0604020202020204" pitchFamily="34" charset="0"/>
              </a:rPr>
              <a:t>Runs on connection-oriented transport(TCP)</a:t>
            </a:r>
          </a:p>
          <a:p>
            <a:r>
              <a:rPr lang="en-IN" sz="11200" dirty="0">
                <a:latin typeface="Arial" panose="020B0604020202020204" pitchFamily="34" charset="0"/>
                <a:cs typeface="Arial" panose="020B0604020202020204" pitchFamily="34" charset="0"/>
              </a:rPr>
              <a:t>Sensor and actor nodes communicate with applications through the MQTT message broker</a:t>
            </a:r>
            <a:r>
              <a:rPr lang="en-IN" dirty="0">
                <a:latin typeface="Arial" panose="020B0604020202020204" pitchFamily="34" charset="0"/>
                <a:cs typeface="Arial" panose="020B0604020202020204" pitchFamily="34" charset="0"/>
              </a:rPr>
              <a:t>						</a:t>
            </a: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a:xfrm>
            <a:off x="4044562" y="6346450"/>
            <a:ext cx="4108837" cy="375025"/>
          </a:xfrm>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a:xfrm>
            <a:off x="8614576" y="6346450"/>
            <a:ext cx="2739224" cy="375025"/>
          </a:xfrm>
        </p:spPr>
        <p:txBody>
          <a:bodyPr/>
          <a:lstStyle/>
          <a:p>
            <a:fld id="{D300B680-4920-456B-94E7-EB6DEF2EAF04}" type="slidenum">
              <a:rPr lang="en-IN" smtClean="0"/>
              <a:t>69</a:t>
            </a:fld>
            <a:endParaRPr lang="en-IN" dirty="0"/>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47885" y="203605"/>
            <a:ext cx="3997049" cy="1500100"/>
          </a:xfrm>
          <a:prstGeom prst="rect">
            <a:avLst/>
          </a:prstGeom>
        </p:spPr>
      </p:pic>
      <p:cxnSp>
        <p:nvCxnSpPr>
          <p:cNvPr id="30" name="Straight Arrow Connector 29">
            <a:extLst>
              <a:ext uri="{FF2B5EF4-FFF2-40B4-BE49-F238E27FC236}">
                <a16:creationId xmlns:a16="http://schemas.microsoft.com/office/drawing/2014/main" id="{8C7169ED-AF7B-482B-8049-B9A4EDAFB67A}"/>
              </a:ext>
            </a:extLst>
          </p:cNvPr>
          <p:cNvCxnSpPr>
            <a:cxnSpLocks/>
          </p:cNvCxnSpPr>
          <p:nvPr/>
        </p:nvCxnSpPr>
        <p:spPr>
          <a:xfrm flipH="1">
            <a:off x="7510272" y="1855678"/>
            <a:ext cx="2120" cy="143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29936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p:txBody>
          <a:bodyPr/>
          <a:lstStyle/>
          <a:p>
            <a:r>
              <a:rPr lang="en-IN" dirty="0">
                <a:latin typeface="Arial" panose="020B0604020202020204" pitchFamily="34" charset="0"/>
                <a:cs typeface="Arial" panose="020B0604020202020204" pitchFamily="34" charset="0"/>
              </a:rPr>
              <a:t>Building blocks of IoT</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p:txBody>
          <a:bodyPr>
            <a:normAutofit/>
          </a:bodyPr>
          <a:lstStyle/>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p:txBody>
          <a:bodyPr/>
          <a:lstStyle/>
          <a:p>
            <a:fld id="{D300B680-4920-456B-94E7-EB6DEF2EAF04}" type="slidenum">
              <a:rPr lang="en-IN" smtClean="0"/>
              <a:t>7</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94080" y="-24081"/>
            <a:ext cx="3891534" cy="1460500"/>
          </a:xfrm>
          <a:prstGeom prst="rect">
            <a:avLst/>
          </a:prstGeom>
        </p:spPr>
      </p:pic>
      <p:pic>
        <p:nvPicPr>
          <p:cNvPr id="8" name="Picture 7">
            <a:extLst>
              <a:ext uri="{FF2B5EF4-FFF2-40B4-BE49-F238E27FC236}">
                <a16:creationId xmlns:a16="http://schemas.microsoft.com/office/drawing/2014/main" id="{0BFD3D5C-432E-40D8-AAD6-855AECE181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1008" y="1463039"/>
            <a:ext cx="11003925" cy="4893311"/>
          </a:xfrm>
          <a:prstGeom prst="rect">
            <a:avLst/>
          </a:prstGeom>
        </p:spPr>
      </p:pic>
    </p:spTree>
    <p:extLst>
      <p:ext uri="{BB962C8B-B14F-4D97-AF65-F5344CB8AC3E}">
        <p14:creationId xmlns:p14="http://schemas.microsoft.com/office/powerpoint/2010/main" val="392341625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a:xfrm>
            <a:off x="853440" y="329185"/>
            <a:ext cx="10500360" cy="1361504"/>
          </a:xfrm>
        </p:spPr>
        <p:txBody>
          <a:bodyPr/>
          <a:lstStyle/>
          <a:p>
            <a:r>
              <a:rPr lang="en-IN" dirty="0">
                <a:latin typeface="Arial" panose="020B0604020202020204" pitchFamily="34" charset="0"/>
                <a:cs typeface="Arial" panose="020B0604020202020204" pitchFamily="34" charset="0"/>
              </a:rPr>
              <a:t>MQTT</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53440" y="1707644"/>
            <a:ext cx="10500360" cy="4469319"/>
          </a:xfrm>
        </p:spPr>
        <p:txBody>
          <a:bodyPr>
            <a:normAutofit/>
          </a:bodyPr>
          <a:lstStyle/>
          <a:p>
            <a:r>
              <a:rPr lang="en-IN" dirty="0">
                <a:latin typeface="Arial" panose="020B0604020202020204" pitchFamily="34" charset="0"/>
                <a:cs typeface="Arial" panose="020B0604020202020204" pitchFamily="34" charset="0"/>
              </a:rPr>
              <a:t>					</a:t>
            </a: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a:xfrm>
            <a:off x="4044562" y="6346450"/>
            <a:ext cx="4108837" cy="375025"/>
          </a:xfrm>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a:xfrm>
            <a:off x="8614576" y="6346450"/>
            <a:ext cx="2739224" cy="375025"/>
          </a:xfrm>
        </p:spPr>
        <p:txBody>
          <a:bodyPr/>
          <a:lstStyle/>
          <a:p>
            <a:fld id="{D300B680-4920-456B-94E7-EB6DEF2EAF04}" type="slidenum">
              <a:rPr lang="en-IN" smtClean="0"/>
              <a:t>70</a:t>
            </a:fld>
            <a:endParaRPr lang="en-IN" dirty="0"/>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47885" y="203605"/>
            <a:ext cx="3997049" cy="1500100"/>
          </a:xfrm>
          <a:prstGeom prst="rect">
            <a:avLst/>
          </a:prstGeom>
        </p:spPr>
      </p:pic>
      <p:cxnSp>
        <p:nvCxnSpPr>
          <p:cNvPr id="30" name="Straight Arrow Connector 29">
            <a:extLst>
              <a:ext uri="{FF2B5EF4-FFF2-40B4-BE49-F238E27FC236}">
                <a16:creationId xmlns:a16="http://schemas.microsoft.com/office/drawing/2014/main" id="{8C7169ED-AF7B-482B-8049-B9A4EDAFB67A}"/>
              </a:ext>
            </a:extLst>
          </p:cNvPr>
          <p:cNvCxnSpPr>
            <a:cxnSpLocks/>
          </p:cNvCxnSpPr>
          <p:nvPr/>
        </p:nvCxnSpPr>
        <p:spPr>
          <a:xfrm flipH="1">
            <a:off x="7510272" y="1855678"/>
            <a:ext cx="2120" cy="143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717F883C-86B2-445F-98C3-880ABB4830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8136" y="2181154"/>
            <a:ext cx="9971101" cy="3839817"/>
          </a:xfrm>
          <a:prstGeom prst="rect">
            <a:avLst/>
          </a:prstGeom>
        </p:spPr>
      </p:pic>
    </p:spTree>
    <p:extLst>
      <p:ext uri="{BB962C8B-B14F-4D97-AF65-F5344CB8AC3E}">
        <p14:creationId xmlns:p14="http://schemas.microsoft.com/office/powerpoint/2010/main" val="145536664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a:xfrm>
            <a:off x="853440" y="329185"/>
            <a:ext cx="10500360" cy="1361504"/>
          </a:xfrm>
        </p:spPr>
        <p:txBody>
          <a:bodyPr/>
          <a:lstStyle/>
          <a:p>
            <a:r>
              <a:rPr lang="en-IN" dirty="0">
                <a:latin typeface="Arial" panose="020B0604020202020204" pitchFamily="34" charset="0"/>
                <a:cs typeface="Arial" panose="020B0604020202020204" pitchFamily="34" charset="0"/>
              </a:rPr>
              <a:t>MQTT</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53440" y="1707644"/>
            <a:ext cx="10500360" cy="4469319"/>
          </a:xfrm>
        </p:spPr>
        <p:txBody>
          <a:bodyPr>
            <a:normAutofit/>
          </a:bodyPr>
          <a:lstStyle/>
          <a:p>
            <a:r>
              <a:rPr lang="en-IN" dirty="0">
                <a:latin typeface="Arial" panose="020B0604020202020204" pitchFamily="34" charset="0"/>
                <a:cs typeface="Arial" panose="020B0604020202020204" pitchFamily="34" charset="0"/>
              </a:rPr>
              <a:t>					</a:t>
            </a: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a:xfrm>
            <a:off x="4044562" y="6346450"/>
            <a:ext cx="4108837" cy="375025"/>
          </a:xfrm>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a:xfrm>
            <a:off x="8614576" y="6346450"/>
            <a:ext cx="2739224" cy="375025"/>
          </a:xfrm>
        </p:spPr>
        <p:txBody>
          <a:bodyPr/>
          <a:lstStyle/>
          <a:p>
            <a:fld id="{D300B680-4920-456B-94E7-EB6DEF2EAF04}" type="slidenum">
              <a:rPr lang="en-IN" smtClean="0"/>
              <a:t>71</a:t>
            </a:fld>
            <a:endParaRPr lang="en-IN" dirty="0"/>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47885" y="203605"/>
            <a:ext cx="3997049" cy="1500100"/>
          </a:xfrm>
          <a:prstGeom prst="rect">
            <a:avLst/>
          </a:prstGeom>
        </p:spPr>
      </p:pic>
      <p:cxnSp>
        <p:nvCxnSpPr>
          <p:cNvPr id="30" name="Straight Arrow Connector 29">
            <a:extLst>
              <a:ext uri="{FF2B5EF4-FFF2-40B4-BE49-F238E27FC236}">
                <a16:creationId xmlns:a16="http://schemas.microsoft.com/office/drawing/2014/main" id="{8C7169ED-AF7B-482B-8049-B9A4EDAFB67A}"/>
              </a:ext>
            </a:extLst>
          </p:cNvPr>
          <p:cNvCxnSpPr>
            <a:cxnSpLocks/>
          </p:cNvCxnSpPr>
          <p:nvPr/>
        </p:nvCxnSpPr>
        <p:spPr>
          <a:xfrm flipH="1">
            <a:off x="7510272" y="1855678"/>
            <a:ext cx="2120" cy="143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585D80C4-3C0A-44E6-B869-9AA40419AB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7452" y="1719262"/>
            <a:ext cx="10500360" cy="4457701"/>
          </a:xfrm>
          <a:prstGeom prst="rect">
            <a:avLst/>
          </a:prstGeom>
        </p:spPr>
      </p:pic>
    </p:spTree>
    <p:extLst>
      <p:ext uri="{BB962C8B-B14F-4D97-AF65-F5344CB8AC3E}">
        <p14:creationId xmlns:p14="http://schemas.microsoft.com/office/powerpoint/2010/main" val="38048052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a:xfrm>
            <a:off x="853440" y="329185"/>
            <a:ext cx="10500360" cy="1361504"/>
          </a:xfrm>
        </p:spPr>
        <p:txBody>
          <a:bodyPr/>
          <a:lstStyle/>
          <a:p>
            <a:r>
              <a:rPr lang="en-IN" dirty="0">
                <a:latin typeface="Arial" panose="020B0604020202020204" pitchFamily="34" charset="0"/>
                <a:cs typeface="Arial" panose="020B0604020202020204" pitchFamily="34" charset="0"/>
              </a:rPr>
              <a:t>MQTT</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53440" y="1707644"/>
            <a:ext cx="10500360" cy="4469319"/>
          </a:xfrm>
        </p:spPr>
        <p:txBody>
          <a:bodyPr>
            <a:normAutofit/>
          </a:bodyPr>
          <a:lstStyle/>
          <a:p>
            <a:r>
              <a:rPr lang="en-IN" dirty="0">
                <a:latin typeface="Arial" panose="020B0604020202020204" pitchFamily="34" charset="0"/>
                <a:cs typeface="Arial" panose="020B0604020202020204" pitchFamily="34" charset="0"/>
              </a:rPr>
              <a:t>					</a:t>
            </a: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a:xfrm>
            <a:off x="4044562" y="6346450"/>
            <a:ext cx="4108837" cy="375025"/>
          </a:xfrm>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a:xfrm>
            <a:off x="8614576" y="6346450"/>
            <a:ext cx="2739224" cy="375025"/>
          </a:xfrm>
        </p:spPr>
        <p:txBody>
          <a:bodyPr/>
          <a:lstStyle/>
          <a:p>
            <a:fld id="{D300B680-4920-456B-94E7-EB6DEF2EAF04}" type="slidenum">
              <a:rPr lang="en-IN" smtClean="0"/>
              <a:t>72</a:t>
            </a:fld>
            <a:endParaRPr lang="en-IN" dirty="0"/>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47885" y="203605"/>
            <a:ext cx="3997049" cy="1500100"/>
          </a:xfrm>
          <a:prstGeom prst="rect">
            <a:avLst/>
          </a:prstGeom>
        </p:spPr>
      </p:pic>
      <p:cxnSp>
        <p:nvCxnSpPr>
          <p:cNvPr id="30" name="Straight Arrow Connector 29">
            <a:extLst>
              <a:ext uri="{FF2B5EF4-FFF2-40B4-BE49-F238E27FC236}">
                <a16:creationId xmlns:a16="http://schemas.microsoft.com/office/drawing/2014/main" id="{8C7169ED-AF7B-482B-8049-B9A4EDAFB67A}"/>
              </a:ext>
            </a:extLst>
          </p:cNvPr>
          <p:cNvCxnSpPr>
            <a:cxnSpLocks/>
          </p:cNvCxnSpPr>
          <p:nvPr/>
        </p:nvCxnSpPr>
        <p:spPr>
          <a:xfrm flipH="1">
            <a:off x="7510272" y="1855678"/>
            <a:ext cx="2120" cy="143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AB77C53E-9B0F-4B55-BEE2-6D719AA98F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2874" y="1561514"/>
            <a:ext cx="10500360" cy="4724986"/>
          </a:xfrm>
          <a:prstGeom prst="rect">
            <a:avLst/>
          </a:prstGeom>
        </p:spPr>
      </p:pic>
    </p:spTree>
    <p:extLst>
      <p:ext uri="{BB962C8B-B14F-4D97-AF65-F5344CB8AC3E}">
        <p14:creationId xmlns:p14="http://schemas.microsoft.com/office/powerpoint/2010/main" val="206278488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a:xfrm>
            <a:off x="853440" y="329185"/>
            <a:ext cx="10500360" cy="1361504"/>
          </a:xfrm>
        </p:spPr>
        <p:txBody>
          <a:bodyPr/>
          <a:lstStyle/>
          <a:p>
            <a:r>
              <a:rPr lang="en-IN" dirty="0">
                <a:latin typeface="Arial" panose="020B0604020202020204" pitchFamily="34" charset="0"/>
                <a:cs typeface="Arial" panose="020B0604020202020204" pitchFamily="34" charset="0"/>
              </a:rPr>
              <a:t>MQTT – Quality Of Service</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53440" y="1707644"/>
            <a:ext cx="10500360" cy="4469319"/>
          </a:xfrm>
        </p:spPr>
        <p:txBody>
          <a:bodyPr>
            <a:normAutofit/>
          </a:bodyPr>
          <a:lstStyle/>
          <a:p>
            <a:pPr marL="0" indent="0">
              <a:buNone/>
            </a:pPr>
            <a:r>
              <a:rPr lang="en-IN" dirty="0">
                <a:latin typeface="Arial" panose="020B0604020202020204" pitchFamily="34" charset="0"/>
                <a:cs typeface="Arial" panose="020B0604020202020204" pitchFamily="34" charset="0"/>
              </a:rPr>
              <a:t>					</a:t>
            </a: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a:xfrm>
            <a:off x="4044562" y="6346450"/>
            <a:ext cx="4108837" cy="375025"/>
          </a:xfrm>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a:xfrm>
            <a:off x="8614576" y="6346450"/>
            <a:ext cx="2739224" cy="375025"/>
          </a:xfrm>
        </p:spPr>
        <p:txBody>
          <a:bodyPr/>
          <a:lstStyle/>
          <a:p>
            <a:fld id="{D300B680-4920-456B-94E7-EB6DEF2EAF04}" type="slidenum">
              <a:rPr lang="en-IN" smtClean="0"/>
              <a:t>73</a:t>
            </a:fld>
            <a:endParaRPr lang="en-IN" dirty="0"/>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47885" y="203605"/>
            <a:ext cx="3997049" cy="1500100"/>
          </a:xfrm>
          <a:prstGeom prst="rect">
            <a:avLst/>
          </a:prstGeom>
        </p:spPr>
      </p:pic>
      <p:cxnSp>
        <p:nvCxnSpPr>
          <p:cNvPr id="30" name="Straight Arrow Connector 29">
            <a:extLst>
              <a:ext uri="{FF2B5EF4-FFF2-40B4-BE49-F238E27FC236}">
                <a16:creationId xmlns:a16="http://schemas.microsoft.com/office/drawing/2014/main" id="{8C7169ED-AF7B-482B-8049-B9A4EDAFB67A}"/>
              </a:ext>
            </a:extLst>
          </p:cNvPr>
          <p:cNvCxnSpPr>
            <a:cxnSpLocks/>
          </p:cNvCxnSpPr>
          <p:nvPr/>
        </p:nvCxnSpPr>
        <p:spPr>
          <a:xfrm flipH="1">
            <a:off x="7510272" y="1855678"/>
            <a:ext cx="2120" cy="143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8E643512-AD62-4829-8F2F-D20D2BAFCD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1520" y="1434906"/>
            <a:ext cx="10622280" cy="3924886"/>
          </a:xfrm>
          <a:prstGeom prst="rect">
            <a:avLst/>
          </a:prstGeom>
        </p:spPr>
      </p:pic>
      <p:sp>
        <p:nvSpPr>
          <p:cNvPr id="6" name="Rectangle 5">
            <a:extLst>
              <a:ext uri="{FF2B5EF4-FFF2-40B4-BE49-F238E27FC236}">
                <a16:creationId xmlns:a16="http://schemas.microsoft.com/office/drawing/2014/main" id="{6C507B6B-5E15-444F-BF86-0703A7EDB14C}"/>
              </a:ext>
            </a:extLst>
          </p:cNvPr>
          <p:cNvSpPr/>
          <p:nvPr/>
        </p:nvSpPr>
        <p:spPr>
          <a:xfrm>
            <a:off x="853440" y="5512417"/>
            <a:ext cx="10288172" cy="369332"/>
          </a:xfrm>
          <a:prstGeom prst="rect">
            <a:avLst/>
          </a:prstGeom>
        </p:spPr>
        <p:txBody>
          <a:bodyPr wrap="square">
            <a:spAutoFit/>
          </a:bodyPr>
          <a:lstStyle/>
          <a:p>
            <a:r>
              <a:rPr lang="en-IN" dirty="0"/>
              <a:t>http://www.steves-internet-guide.com/understanding-mqtt-qos-levels-part-1/</a:t>
            </a:r>
          </a:p>
        </p:txBody>
      </p:sp>
    </p:spTree>
    <p:extLst>
      <p:ext uri="{BB962C8B-B14F-4D97-AF65-F5344CB8AC3E}">
        <p14:creationId xmlns:p14="http://schemas.microsoft.com/office/powerpoint/2010/main" val="425209979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a:xfrm>
            <a:off x="853440" y="329185"/>
            <a:ext cx="10500360" cy="1361504"/>
          </a:xfrm>
        </p:spPr>
        <p:txBody>
          <a:bodyPr/>
          <a:lstStyle/>
          <a:p>
            <a:r>
              <a:rPr lang="en-IN" dirty="0">
                <a:latin typeface="Arial" panose="020B0604020202020204" pitchFamily="34" charset="0"/>
                <a:cs typeface="Arial" panose="020B0604020202020204" pitchFamily="34" charset="0"/>
              </a:rPr>
              <a:t>MQTT - Features</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53440" y="1707644"/>
            <a:ext cx="10500360" cy="4469319"/>
          </a:xfrm>
        </p:spPr>
        <p:txBody>
          <a:bodyPr>
            <a:normAutofit fontScale="70000" lnSpcReduction="20000"/>
          </a:bodyPr>
          <a:lstStyle/>
          <a:p>
            <a:r>
              <a:rPr lang="en-IN" sz="2400" dirty="0">
                <a:latin typeface="Arial" panose="020B0604020202020204" pitchFamily="34" charset="0"/>
                <a:cs typeface="Arial" panose="020B0604020202020204" pitchFamily="34" charset="0"/>
              </a:rPr>
              <a:t>Open</a:t>
            </a:r>
          </a:p>
          <a:p>
            <a:pPr lvl="1"/>
            <a:r>
              <a:rPr lang="en-IN" dirty="0">
                <a:latin typeface="Arial" panose="020B0604020202020204" pitchFamily="34" charset="0"/>
                <a:cs typeface="Arial" panose="020B0604020202020204" pitchFamily="34" charset="0"/>
              </a:rPr>
              <a:t>Invented by IBM and </a:t>
            </a:r>
            <a:r>
              <a:rPr lang="en-IN" dirty="0" err="1">
                <a:latin typeface="Arial" panose="020B0604020202020204" pitchFamily="34" charset="0"/>
                <a:cs typeface="Arial" panose="020B0604020202020204" pitchFamily="34" charset="0"/>
              </a:rPr>
              <a:t>Eurotech</a:t>
            </a:r>
            <a:endParaRPr lang="en-IN" dirty="0">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MQTT client code (C and Java) donated to the Eclipse “</a:t>
            </a:r>
            <a:r>
              <a:rPr lang="en-IN" dirty="0" err="1">
                <a:latin typeface="Arial" panose="020B0604020202020204" pitchFamily="34" charset="0"/>
                <a:cs typeface="Arial" panose="020B0604020202020204" pitchFamily="34" charset="0"/>
              </a:rPr>
              <a:t>Paho</a:t>
            </a:r>
            <a:r>
              <a:rPr lang="en-IN" dirty="0">
                <a:latin typeface="Arial" panose="020B0604020202020204" pitchFamily="34" charset="0"/>
                <a:cs typeface="Arial" panose="020B0604020202020204" pitchFamily="34" charset="0"/>
              </a:rPr>
              <a:t>” M2M project</a:t>
            </a:r>
          </a:p>
          <a:p>
            <a:pPr marL="228600" lvl="1">
              <a:spcBef>
                <a:spcPts val="1000"/>
              </a:spcBef>
            </a:pPr>
            <a:r>
              <a:rPr lang="en-IN" dirty="0">
                <a:latin typeface="Arial" panose="020B0604020202020204" pitchFamily="34" charset="0"/>
                <a:cs typeface="Arial" panose="020B0604020202020204" pitchFamily="34" charset="0"/>
              </a:rPr>
              <a:t>Reliable</a:t>
            </a:r>
          </a:p>
          <a:p>
            <a:pPr lvl="2"/>
            <a:r>
              <a:rPr lang="en-IN" dirty="0">
                <a:latin typeface="Arial" panose="020B0604020202020204" pitchFamily="34" charset="0"/>
                <a:cs typeface="Arial" panose="020B0604020202020204" pitchFamily="34" charset="0"/>
              </a:rPr>
              <a:t>Three quality of Service</a:t>
            </a:r>
          </a:p>
          <a:p>
            <a:pPr marL="228600" lvl="1">
              <a:spcBef>
                <a:spcPts val="1000"/>
              </a:spcBef>
            </a:pPr>
            <a:r>
              <a:rPr lang="en-IN" dirty="0">
                <a:latin typeface="Arial" panose="020B0604020202020204" pitchFamily="34" charset="0"/>
                <a:cs typeface="Arial" panose="020B0604020202020204" pitchFamily="34" charset="0"/>
              </a:rPr>
              <a:t>Lean</a:t>
            </a:r>
          </a:p>
          <a:p>
            <a:pPr lvl="1"/>
            <a:r>
              <a:rPr lang="en-IN" dirty="0">
                <a:latin typeface="Arial" panose="020B0604020202020204" pitchFamily="34" charset="0"/>
                <a:cs typeface="Arial" panose="020B0604020202020204" pitchFamily="34" charset="0"/>
              </a:rPr>
              <a:t>Minimized on-the-wire format</a:t>
            </a:r>
          </a:p>
          <a:p>
            <a:pPr lvl="1"/>
            <a:r>
              <a:rPr lang="en-IN" dirty="0">
                <a:latin typeface="Arial" panose="020B0604020202020204" pitchFamily="34" charset="0"/>
                <a:cs typeface="Arial" panose="020B0604020202020204" pitchFamily="34" charset="0"/>
              </a:rPr>
              <a:t>Smallest possible packet size is  2 bytes</a:t>
            </a:r>
          </a:p>
          <a:p>
            <a:pPr lvl="1"/>
            <a:r>
              <a:rPr lang="en-IN" dirty="0">
                <a:latin typeface="Arial" panose="020B0604020202020204" pitchFamily="34" charset="0"/>
                <a:cs typeface="Arial" panose="020B0604020202020204" pitchFamily="34" charset="0"/>
              </a:rPr>
              <a:t>No application message header</a:t>
            </a:r>
          </a:p>
          <a:p>
            <a:pPr lvl="1"/>
            <a:r>
              <a:rPr lang="en-IN" dirty="0">
                <a:latin typeface="Arial" panose="020B0604020202020204" pitchFamily="34" charset="0"/>
                <a:cs typeface="Arial" panose="020B0604020202020204" pitchFamily="34" charset="0"/>
              </a:rPr>
              <a:t>Reduced complexity/footprint</a:t>
            </a:r>
          </a:p>
          <a:p>
            <a:pPr lvl="1"/>
            <a:r>
              <a:rPr lang="en-IN" dirty="0" err="1">
                <a:latin typeface="Arial" panose="020B0604020202020204" pitchFamily="34" charset="0"/>
                <a:cs typeface="Arial" panose="020B0604020202020204" pitchFamily="34" charset="0"/>
              </a:rPr>
              <a:t>Clients:c</a:t>
            </a:r>
            <a:r>
              <a:rPr lang="en-IN" dirty="0">
                <a:latin typeface="Arial" panose="020B0604020202020204" pitchFamily="34" charset="0"/>
                <a:cs typeface="Arial" panose="020B0604020202020204" pitchFamily="34" charset="0"/>
              </a:rPr>
              <a:t>=30 kb java=100kb</a:t>
            </a:r>
          </a:p>
          <a:p>
            <a:pPr marL="228600" lvl="1">
              <a:spcBef>
                <a:spcPts val="1000"/>
              </a:spcBef>
            </a:pPr>
            <a:r>
              <a:rPr lang="en-IN" dirty="0">
                <a:latin typeface="Arial" panose="020B0604020202020204" pitchFamily="34" charset="0"/>
                <a:cs typeface="Arial" panose="020B0604020202020204" pitchFamily="34" charset="0"/>
              </a:rPr>
              <a:t>Simple</a:t>
            </a:r>
          </a:p>
          <a:p>
            <a:pPr lvl="1"/>
            <a:r>
              <a:rPr lang="en-IN" dirty="0">
                <a:latin typeface="Arial" panose="020B0604020202020204" pitchFamily="34" charset="0"/>
                <a:cs typeface="Arial" panose="020B0604020202020204" pitchFamily="34" charset="0"/>
              </a:rPr>
              <a:t>	Simple/minimal pub/sub message semantic s</a:t>
            </a:r>
          </a:p>
          <a:p>
            <a:pPr lvl="2"/>
            <a:r>
              <a:rPr lang="en-IN" dirty="0">
                <a:latin typeface="Arial" panose="020B0604020202020204" pitchFamily="34" charset="0"/>
                <a:cs typeface="Arial" panose="020B0604020202020204" pitchFamily="34" charset="0"/>
              </a:rPr>
              <a:t>Asynchronous (“push”) delivery</a:t>
            </a:r>
          </a:p>
          <a:p>
            <a:pPr lvl="2"/>
            <a:r>
              <a:rPr lang="en-IN" dirty="0">
                <a:latin typeface="Arial" panose="020B0604020202020204" pitchFamily="34" charset="0"/>
                <a:cs typeface="Arial" panose="020B0604020202020204" pitchFamily="34" charset="0"/>
              </a:rPr>
              <a:t>Simple set of  verbs – connect,publish,subscribe and disconnect</a:t>
            </a:r>
          </a:p>
          <a:p>
            <a:pPr marL="457200" lvl="1" indent="0">
              <a:buNone/>
            </a:pPr>
            <a:endParaRPr lang="en-IN" dirty="0">
              <a:latin typeface="Arial" panose="020B0604020202020204" pitchFamily="34" charset="0"/>
              <a:cs typeface="Arial" panose="020B0604020202020204" pitchFamily="34" charset="0"/>
            </a:endParaRPr>
          </a:p>
          <a:p>
            <a:pPr marL="457200" lvl="1" indent="0">
              <a:buNone/>
            </a:pPr>
            <a:r>
              <a:rPr lang="en-IN" dirty="0">
                <a:latin typeface="Arial" panose="020B0604020202020204" pitchFamily="34" charset="0"/>
                <a:cs typeface="Arial" panose="020B0604020202020204" pitchFamily="34" charset="0"/>
              </a:rPr>
              <a:t>					</a:t>
            </a: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a:xfrm>
            <a:off x="4044562" y="6346450"/>
            <a:ext cx="4108837" cy="375025"/>
          </a:xfrm>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a:xfrm>
            <a:off x="8614576" y="6346450"/>
            <a:ext cx="2739224" cy="375025"/>
          </a:xfrm>
        </p:spPr>
        <p:txBody>
          <a:bodyPr/>
          <a:lstStyle/>
          <a:p>
            <a:fld id="{D300B680-4920-456B-94E7-EB6DEF2EAF04}" type="slidenum">
              <a:rPr lang="en-IN" smtClean="0"/>
              <a:t>74</a:t>
            </a:fld>
            <a:endParaRPr lang="en-IN" dirty="0"/>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47885" y="203605"/>
            <a:ext cx="3997049" cy="1500100"/>
          </a:xfrm>
          <a:prstGeom prst="rect">
            <a:avLst/>
          </a:prstGeom>
        </p:spPr>
      </p:pic>
      <p:cxnSp>
        <p:nvCxnSpPr>
          <p:cNvPr id="30" name="Straight Arrow Connector 29">
            <a:extLst>
              <a:ext uri="{FF2B5EF4-FFF2-40B4-BE49-F238E27FC236}">
                <a16:creationId xmlns:a16="http://schemas.microsoft.com/office/drawing/2014/main" id="{8C7169ED-AF7B-482B-8049-B9A4EDAFB67A}"/>
              </a:ext>
            </a:extLst>
          </p:cNvPr>
          <p:cNvCxnSpPr>
            <a:cxnSpLocks/>
          </p:cNvCxnSpPr>
          <p:nvPr/>
        </p:nvCxnSpPr>
        <p:spPr>
          <a:xfrm flipH="1">
            <a:off x="7510272" y="1855678"/>
            <a:ext cx="2120" cy="143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735656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a:xfrm>
            <a:off x="853440" y="329185"/>
            <a:ext cx="10500360" cy="1361504"/>
          </a:xfrm>
        </p:spPr>
        <p:txBody>
          <a:bodyPr/>
          <a:lstStyle/>
          <a:p>
            <a:r>
              <a:rPr lang="en-IN" dirty="0">
                <a:latin typeface="Arial" panose="020B0604020202020204" pitchFamily="34" charset="0"/>
                <a:cs typeface="Arial" panose="020B0604020202020204" pitchFamily="34" charset="0"/>
              </a:rPr>
              <a:t>MQTT – Case Study</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53440" y="1707644"/>
            <a:ext cx="10500360" cy="4469319"/>
          </a:xfrm>
        </p:spPr>
        <p:txBody>
          <a:bodyPr>
            <a:normAutofit/>
          </a:bodyPr>
          <a:lstStyle/>
          <a:p>
            <a:pPr marL="457200" lvl="1" indent="0">
              <a:buNone/>
            </a:pPr>
            <a:endParaRPr lang="en-IN" dirty="0">
              <a:latin typeface="Arial" panose="020B0604020202020204" pitchFamily="34" charset="0"/>
              <a:cs typeface="Arial" panose="020B0604020202020204" pitchFamily="34" charset="0"/>
            </a:endParaRPr>
          </a:p>
          <a:p>
            <a:pPr marL="457200" lvl="1" indent="0">
              <a:buNone/>
            </a:pPr>
            <a:r>
              <a:rPr lang="en-IN" dirty="0">
                <a:latin typeface="Arial" panose="020B0604020202020204" pitchFamily="34" charset="0"/>
                <a:cs typeface="Arial" panose="020B0604020202020204" pitchFamily="34" charset="0"/>
              </a:rPr>
              <a:t>					</a:t>
            </a: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a:xfrm>
            <a:off x="4044562" y="6346450"/>
            <a:ext cx="4108837" cy="375025"/>
          </a:xfrm>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a:xfrm>
            <a:off x="8614576" y="6346450"/>
            <a:ext cx="2739224" cy="375025"/>
          </a:xfrm>
        </p:spPr>
        <p:txBody>
          <a:bodyPr/>
          <a:lstStyle/>
          <a:p>
            <a:fld id="{D300B680-4920-456B-94E7-EB6DEF2EAF04}" type="slidenum">
              <a:rPr lang="en-IN" smtClean="0"/>
              <a:t>75</a:t>
            </a:fld>
            <a:endParaRPr lang="en-IN" dirty="0"/>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88563" y="-7406"/>
            <a:ext cx="3997049" cy="1500100"/>
          </a:xfrm>
          <a:prstGeom prst="rect">
            <a:avLst/>
          </a:prstGeom>
        </p:spPr>
      </p:pic>
      <p:cxnSp>
        <p:nvCxnSpPr>
          <p:cNvPr id="30" name="Straight Arrow Connector 29">
            <a:extLst>
              <a:ext uri="{FF2B5EF4-FFF2-40B4-BE49-F238E27FC236}">
                <a16:creationId xmlns:a16="http://schemas.microsoft.com/office/drawing/2014/main" id="{8C7169ED-AF7B-482B-8049-B9A4EDAFB67A}"/>
              </a:ext>
            </a:extLst>
          </p:cNvPr>
          <p:cNvCxnSpPr>
            <a:cxnSpLocks/>
          </p:cNvCxnSpPr>
          <p:nvPr/>
        </p:nvCxnSpPr>
        <p:spPr>
          <a:xfrm flipH="1">
            <a:off x="7510272" y="1855678"/>
            <a:ext cx="2120" cy="143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EADBE5B1-0EE1-4D3E-84CC-B44C4C5A74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0671" y="1588774"/>
            <a:ext cx="9903655" cy="4827343"/>
          </a:xfrm>
          <a:prstGeom prst="rect">
            <a:avLst/>
          </a:prstGeom>
        </p:spPr>
      </p:pic>
    </p:spTree>
    <p:extLst>
      <p:ext uri="{BB962C8B-B14F-4D97-AF65-F5344CB8AC3E}">
        <p14:creationId xmlns:p14="http://schemas.microsoft.com/office/powerpoint/2010/main" val="167698923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a:xfrm>
            <a:off x="853440" y="329185"/>
            <a:ext cx="10500360" cy="1361504"/>
          </a:xfrm>
        </p:spPr>
        <p:txBody>
          <a:bodyPr/>
          <a:lstStyle/>
          <a:p>
            <a:r>
              <a:rPr lang="en-IN" dirty="0">
                <a:latin typeface="Arial" panose="020B0604020202020204" pitchFamily="34" charset="0"/>
                <a:cs typeface="Arial" panose="020B0604020202020204" pitchFamily="34" charset="0"/>
              </a:rPr>
              <a:t>MQTT Brokers/Servers</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53440" y="1707644"/>
            <a:ext cx="10500360" cy="4469319"/>
          </a:xfrm>
        </p:spPr>
        <p:txBody>
          <a:bodyPr>
            <a:normAutofit fontScale="85000" lnSpcReduction="20000"/>
          </a:bodyPr>
          <a:lstStyle/>
          <a:p>
            <a:r>
              <a:rPr lang="en-IN" sz="2400" dirty="0">
                <a:latin typeface="Arial" panose="020B0604020202020204" pitchFamily="34" charset="0"/>
                <a:cs typeface="Arial" panose="020B0604020202020204" pitchFamily="34" charset="0"/>
              </a:rPr>
              <a:t>Commercial</a:t>
            </a:r>
          </a:p>
          <a:p>
            <a:pPr lvl="1"/>
            <a:r>
              <a:rPr lang="en-IN" dirty="0">
                <a:latin typeface="Arial" panose="020B0604020202020204" pitchFamily="34" charset="0"/>
                <a:cs typeface="Arial" panose="020B0604020202020204" pitchFamily="34" charset="0"/>
              </a:rPr>
              <a:t>IBM</a:t>
            </a:r>
          </a:p>
          <a:p>
            <a:pPr lvl="1"/>
            <a:r>
              <a:rPr lang="en-IN" dirty="0">
                <a:latin typeface="Arial" panose="020B0604020202020204" pitchFamily="34" charset="0"/>
                <a:cs typeface="Arial" panose="020B0604020202020204" pitchFamily="34" charset="0"/>
              </a:rPr>
              <a:t>Software AG</a:t>
            </a:r>
          </a:p>
          <a:p>
            <a:pPr lvl="1"/>
            <a:r>
              <a:rPr lang="en-IN" dirty="0" err="1">
                <a:latin typeface="Arial" panose="020B0604020202020204" pitchFamily="34" charset="0"/>
                <a:cs typeface="Arial" panose="020B0604020202020204" pitchFamily="34" charset="0"/>
              </a:rPr>
              <a:t>dcSQuare</a:t>
            </a:r>
            <a:endParaRPr lang="en-IN" dirty="0">
              <a:latin typeface="Arial" panose="020B0604020202020204" pitchFamily="34" charset="0"/>
              <a:cs typeface="Arial" panose="020B0604020202020204" pitchFamily="34" charset="0"/>
            </a:endParaRPr>
          </a:p>
          <a:p>
            <a:pPr marL="457200" lvl="1" indent="0">
              <a:buNone/>
            </a:pPr>
            <a:endParaRPr lang="en-IN" dirty="0">
              <a:latin typeface="Arial" panose="020B0604020202020204" pitchFamily="34" charset="0"/>
              <a:cs typeface="Arial" panose="020B0604020202020204" pitchFamily="34" charset="0"/>
            </a:endParaRPr>
          </a:p>
          <a:p>
            <a:pPr marL="228600" lvl="1">
              <a:spcBef>
                <a:spcPts val="1000"/>
              </a:spcBef>
            </a:pPr>
            <a:r>
              <a:rPr lang="en-IN" dirty="0">
                <a:latin typeface="Arial" panose="020B0604020202020204" pitchFamily="34" charset="0"/>
                <a:cs typeface="Arial" panose="020B0604020202020204" pitchFamily="34" charset="0"/>
              </a:rPr>
              <a:t>Open Source or free download</a:t>
            </a:r>
          </a:p>
          <a:p>
            <a:pPr marL="685800" lvl="2">
              <a:spcBef>
                <a:spcPts val="1000"/>
              </a:spcBef>
            </a:pPr>
            <a:r>
              <a:rPr lang="en-IN" dirty="0" err="1">
                <a:latin typeface="Arial" panose="020B0604020202020204" pitchFamily="34" charset="0"/>
                <a:cs typeface="Arial" panose="020B0604020202020204" pitchFamily="34" charset="0"/>
              </a:rPr>
              <a:t>Mosquitto</a:t>
            </a:r>
            <a:r>
              <a:rPr lang="en-IN"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hlinkClick r:id="rId2"/>
              </a:rPr>
              <a:t>https://mosquitto.org/</a:t>
            </a:r>
            <a:r>
              <a:rPr lang="en-IN" dirty="0">
                <a:latin typeface="Arial" panose="020B0604020202020204" pitchFamily="34" charset="0"/>
                <a:cs typeface="Arial" panose="020B0604020202020204" pitchFamily="34" charset="0"/>
              </a:rPr>
              <a:t>). Client – Chrome add-on – </a:t>
            </a:r>
            <a:r>
              <a:rPr lang="en-IN" dirty="0" err="1">
                <a:latin typeface="Arial" panose="020B0604020202020204" pitchFamily="34" charset="0"/>
                <a:cs typeface="Arial" panose="020B0604020202020204" pitchFamily="34" charset="0"/>
              </a:rPr>
              <a:t>MQTTLens</a:t>
            </a:r>
            <a:endParaRPr lang="en-IN" dirty="0">
              <a:latin typeface="Arial" panose="020B0604020202020204" pitchFamily="34" charset="0"/>
              <a:cs typeface="Arial" panose="020B0604020202020204" pitchFamily="34" charset="0"/>
            </a:endParaRPr>
          </a:p>
          <a:p>
            <a:pPr marL="685800" lvl="2">
              <a:spcBef>
                <a:spcPts val="1000"/>
              </a:spcBef>
            </a:pPr>
            <a:r>
              <a:rPr lang="en-IN" dirty="0">
                <a:latin typeface="Arial" panose="020B0604020202020204" pitchFamily="34" charset="0"/>
                <a:cs typeface="Arial" panose="020B0604020202020204" pitchFamily="34" charset="0"/>
              </a:rPr>
              <a:t>RSMB</a:t>
            </a:r>
          </a:p>
          <a:p>
            <a:pPr marL="685800" lvl="2">
              <a:spcBef>
                <a:spcPts val="1000"/>
              </a:spcBef>
            </a:pPr>
            <a:r>
              <a:rPr lang="en-IN" dirty="0" err="1">
                <a:latin typeface="Arial" panose="020B0604020202020204" pitchFamily="34" charset="0"/>
                <a:cs typeface="Arial" panose="020B0604020202020204" pitchFamily="34" charset="0"/>
              </a:rPr>
              <a:t>ActiveMQ</a:t>
            </a:r>
            <a:endParaRPr lang="en-IN" dirty="0">
              <a:latin typeface="Arial" panose="020B0604020202020204" pitchFamily="34" charset="0"/>
              <a:cs typeface="Arial" panose="020B0604020202020204" pitchFamily="34" charset="0"/>
            </a:endParaRPr>
          </a:p>
          <a:p>
            <a:pPr marL="685800" lvl="2">
              <a:spcBef>
                <a:spcPts val="1000"/>
              </a:spcBef>
            </a:pPr>
            <a:r>
              <a:rPr lang="en-IN" dirty="0">
                <a:latin typeface="Arial" panose="020B0604020202020204" pitchFamily="34" charset="0"/>
                <a:cs typeface="Arial" panose="020B0604020202020204" pitchFamily="34" charset="0"/>
              </a:rPr>
              <a:t>Apollo</a:t>
            </a:r>
          </a:p>
          <a:p>
            <a:pPr marL="685800" lvl="2">
              <a:spcBef>
                <a:spcPts val="1000"/>
              </a:spcBef>
            </a:pPr>
            <a:r>
              <a:rPr lang="en-IN" dirty="0">
                <a:latin typeface="Arial" panose="020B0604020202020204" pitchFamily="34" charset="0"/>
                <a:cs typeface="Arial" panose="020B0604020202020204" pitchFamily="34" charset="0"/>
              </a:rPr>
              <a:t>RabbitMQ</a:t>
            </a:r>
          </a:p>
          <a:p>
            <a:pPr marL="685800" lvl="2">
              <a:spcBef>
                <a:spcPts val="1000"/>
              </a:spcBef>
            </a:pPr>
            <a:r>
              <a:rPr lang="en-IN" dirty="0">
                <a:latin typeface="Arial" panose="020B0604020202020204" pitchFamily="34" charset="0"/>
                <a:cs typeface="Arial" panose="020B0604020202020204" pitchFamily="34" charset="0"/>
              </a:rPr>
              <a:t>Mqtt.js</a:t>
            </a:r>
          </a:p>
          <a:p>
            <a:pPr marL="685800" lvl="2">
              <a:spcBef>
                <a:spcPts val="1000"/>
              </a:spcBef>
            </a:pPr>
            <a:r>
              <a:rPr lang="en-IN" dirty="0" err="1">
                <a:latin typeface="Arial" panose="020B0604020202020204" pitchFamily="34" charset="0"/>
                <a:cs typeface="Arial" panose="020B0604020202020204" pitchFamily="34" charset="0"/>
              </a:rPr>
              <a:t>eMQTT</a:t>
            </a:r>
            <a:endParaRPr lang="en-IN" dirty="0">
              <a:latin typeface="Arial" panose="020B0604020202020204" pitchFamily="34" charset="0"/>
              <a:cs typeface="Arial" panose="020B0604020202020204" pitchFamily="34" charset="0"/>
            </a:endParaRPr>
          </a:p>
          <a:p>
            <a:pPr marL="914400" lvl="2" indent="0">
              <a:buNone/>
            </a:pPr>
            <a:endParaRPr lang="en-IN" dirty="0">
              <a:latin typeface="Arial" panose="020B0604020202020204" pitchFamily="34" charset="0"/>
              <a:cs typeface="Arial" panose="020B0604020202020204" pitchFamily="34" charset="0"/>
            </a:endParaRPr>
          </a:p>
          <a:p>
            <a:pPr marL="457200" lvl="1" indent="0">
              <a:buNone/>
            </a:pPr>
            <a:r>
              <a:rPr lang="en-IN" dirty="0">
                <a:latin typeface="Arial" panose="020B0604020202020204" pitchFamily="34" charset="0"/>
                <a:cs typeface="Arial" panose="020B0604020202020204" pitchFamily="34" charset="0"/>
              </a:rPr>
              <a:t>					</a:t>
            </a: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a:xfrm>
            <a:off x="4044562" y="6346450"/>
            <a:ext cx="4108837" cy="375025"/>
          </a:xfrm>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a:xfrm>
            <a:off x="8614576" y="6346450"/>
            <a:ext cx="2739224" cy="375025"/>
          </a:xfrm>
        </p:spPr>
        <p:txBody>
          <a:bodyPr/>
          <a:lstStyle/>
          <a:p>
            <a:fld id="{D300B680-4920-456B-94E7-EB6DEF2EAF04}" type="slidenum">
              <a:rPr lang="en-IN" smtClean="0"/>
              <a:t>76</a:t>
            </a:fld>
            <a:endParaRPr lang="en-IN" dirty="0"/>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47885" y="203605"/>
            <a:ext cx="3997049" cy="1500100"/>
          </a:xfrm>
          <a:prstGeom prst="rect">
            <a:avLst/>
          </a:prstGeom>
        </p:spPr>
      </p:pic>
      <p:cxnSp>
        <p:nvCxnSpPr>
          <p:cNvPr id="30" name="Straight Arrow Connector 29">
            <a:extLst>
              <a:ext uri="{FF2B5EF4-FFF2-40B4-BE49-F238E27FC236}">
                <a16:creationId xmlns:a16="http://schemas.microsoft.com/office/drawing/2014/main" id="{8C7169ED-AF7B-482B-8049-B9A4EDAFB67A}"/>
              </a:ext>
            </a:extLst>
          </p:cNvPr>
          <p:cNvCxnSpPr>
            <a:cxnSpLocks/>
          </p:cNvCxnSpPr>
          <p:nvPr/>
        </p:nvCxnSpPr>
        <p:spPr>
          <a:xfrm flipH="1">
            <a:off x="7510272" y="1855678"/>
            <a:ext cx="2120" cy="143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294531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a:xfrm>
            <a:off x="853440" y="329185"/>
            <a:ext cx="10500360" cy="1361504"/>
          </a:xfrm>
        </p:spPr>
        <p:txBody>
          <a:bodyPr/>
          <a:lstStyle/>
          <a:p>
            <a:r>
              <a:rPr lang="en-IN" dirty="0">
                <a:latin typeface="Arial" panose="020B0604020202020204" pitchFamily="34" charset="0"/>
                <a:cs typeface="Arial" panose="020B0604020202020204" pitchFamily="34" charset="0"/>
              </a:rPr>
              <a:t>MQTT Hands-on</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53440" y="1707644"/>
            <a:ext cx="10500360" cy="4469319"/>
          </a:xfrm>
        </p:spPr>
        <p:txBody>
          <a:bodyPr>
            <a:normAutofit fontScale="85000" lnSpcReduction="20000"/>
          </a:bodyPr>
          <a:lstStyle/>
          <a:p>
            <a:pPr marL="1371600" lvl="2" indent="-457200">
              <a:buAutoNum type="arabicPeriod"/>
            </a:pPr>
            <a:r>
              <a:rPr lang="en-IN" dirty="0">
                <a:latin typeface="Arial" panose="020B0604020202020204" pitchFamily="34" charset="0"/>
                <a:cs typeface="Arial" panose="020B0604020202020204" pitchFamily="34" charset="0"/>
              </a:rPr>
              <a:t>Installation of </a:t>
            </a:r>
            <a:r>
              <a:rPr lang="en-IN" dirty="0" err="1">
                <a:latin typeface="Arial" panose="020B0604020202020204" pitchFamily="34" charset="0"/>
                <a:cs typeface="Arial" panose="020B0604020202020204" pitchFamily="34" charset="0"/>
              </a:rPr>
              <a:t>Mosquitto</a:t>
            </a:r>
            <a:r>
              <a:rPr lang="en-IN" dirty="0">
                <a:latin typeface="Arial" panose="020B0604020202020204" pitchFamily="34" charset="0"/>
                <a:cs typeface="Arial" panose="020B0604020202020204" pitchFamily="34" charset="0"/>
              </a:rPr>
              <a:t> broker on windows</a:t>
            </a:r>
          </a:p>
          <a:p>
            <a:pPr marL="914400" lvl="2" indent="0">
              <a:buNone/>
            </a:pPr>
            <a:r>
              <a:rPr lang="en-IN" dirty="0">
                <a:latin typeface="Arial" panose="020B0604020202020204" pitchFamily="34" charset="0"/>
                <a:cs typeface="Arial" panose="020B0604020202020204" pitchFamily="34" charset="0"/>
              </a:rPr>
              <a:t>Reference - </a:t>
            </a:r>
            <a:r>
              <a:rPr lang="en-IN" dirty="0">
                <a:latin typeface="Arial" panose="020B0604020202020204" pitchFamily="34" charset="0"/>
                <a:cs typeface="Arial" panose="020B0604020202020204" pitchFamily="34" charset="0"/>
                <a:hlinkClick r:id="rId2"/>
              </a:rPr>
              <a:t>http://www.steves-internet-guide.com/</a:t>
            </a:r>
            <a:endParaRPr lang="en-IN" dirty="0">
              <a:latin typeface="Arial" panose="020B0604020202020204" pitchFamily="34" charset="0"/>
              <a:cs typeface="Arial" panose="020B0604020202020204" pitchFamily="34" charset="0"/>
            </a:endParaRPr>
          </a:p>
          <a:p>
            <a:pPr marL="914400" lvl="2" indent="0">
              <a:buNone/>
            </a:pPr>
            <a:endParaRPr lang="en-IN" dirty="0">
              <a:latin typeface="Arial" panose="020B0604020202020204" pitchFamily="34" charset="0"/>
              <a:cs typeface="Arial" panose="020B0604020202020204" pitchFamily="34" charset="0"/>
            </a:endParaRPr>
          </a:p>
          <a:p>
            <a:pPr marL="914400" lvl="2" indent="0">
              <a:buNone/>
            </a:pPr>
            <a:r>
              <a:rPr lang="en-IN" dirty="0">
                <a:latin typeface="Arial" panose="020B0604020202020204" pitchFamily="34" charset="0"/>
                <a:cs typeface="Arial" panose="020B0604020202020204" pitchFamily="34" charset="0"/>
                <a:hlinkClick r:id="rId3"/>
              </a:rPr>
              <a:t>http://www.steves-internet-guide.com/mosquitto_pub-sub-clients/</a:t>
            </a:r>
            <a:endParaRPr lang="en-IN" dirty="0">
              <a:latin typeface="Arial" panose="020B0604020202020204" pitchFamily="34" charset="0"/>
              <a:cs typeface="Arial" panose="020B0604020202020204" pitchFamily="34" charset="0"/>
            </a:endParaRPr>
          </a:p>
          <a:p>
            <a:pPr marL="914400" lvl="2" indent="0">
              <a:buNone/>
            </a:pPr>
            <a:endParaRPr lang="en-IN" dirty="0">
              <a:latin typeface="Arial" panose="020B0604020202020204" pitchFamily="34" charset="0"/>
              <a:cs typeface="Arial" panose="020B0604020202020204" pitchFamily="34" charset="0"/>
            </a:endParaRPr>
          </a:p>
          <a:p>
            <a:pPr marL="914400" lvl="2" indent="0">
              <a:buNone/>
            </a:pPr>
            <a:r>
              <a:rPr lang="en-IN" dirty="0">
                <a:latin typeface="Arial" panose="020B0604020202020204" pitchFamily="34" charset="0"/>
                <a:cs typeface="Arial" panose="020B0604020202020204" pitchFamily="34" charset="0"/>
              </a:rPr>
              <a:t>2. MQTT FX</a:t>
            </a:r>
          </a:p>
          <a:p>
            <a:pPr marL="914400" lvl="2" indent="0">
              <a:buNone/>
            </a:pPr>
            <a:endParaRPr lang="en-IN" dirty="0">
              <a:latin typeface="Arial" panose="020B0604020202020204" pitchFamily="34" charset="0"/>
              <a:cs typeface="Arial" panose="020B0604020202020204" pitchFamily="34" charset="0"/>
            </a:endParaRPr>
          </a:p>
          <a:p>
            <a:pPr marL="914400" lvl="2" indent="0">
              <a:buNone/>
            </a:pPr>
            <a:r>
              <a:rPr lang="en-IN" dirty="0">
                <a:latin typeface="Arial" panose="020B0604020202020204" pitchFamily="34" charset="0"/>
                <a:cs typeface="Arial" panose="020B0604020202020204" pitchFamily="34" charset="0"/>
              </a:rPr>
              <a:t>http://mqttfx.jensd.de/</a:t>
            </a:r>
          </a:p>
          <a:p>
            <a:pPr marL="914400" lvl="2" indent="0">
              <a:buNone/>
            </a:pPr>
            <a:r>
              <a:rPr lang="en-IN" dirty="0">
                <a:latin typeface="Arial" panose="020B0604020202020204" pitchFamily="34" charset="0"/>
                <a:cs typeface="Arial" panose="020B0604020202020204" pitchFamily="34" charset="0"/>
                <a:hlinkClick r:id="rId4"/>
              </a:rPr>
              <a:t>http://www.jensd.de/apps/mqttfx/1.6.0/</a:t>
            </a:r>
            <a:endParaRPr lang="en-IN" dirty="0">
              <a:latin typeface="Arial" panose="020B0604020202020204" pitchFamily="34" charset="0"/>
              <a:cs typeface="Arial" panose="020B0604020202020204" pitchFamily="34" charset="0"/>
            </a:endParaRPr>
          </a:p>
          <a:p>
            <a:pPr marL="914400" lvl="2" indent="0">
              <a:buNone/>
            </a:pPr>
            <a:endParaRPr lang="en-IN" dirty="0">
              <a:latin typeface="Arial" panose="020B0604020202020204" pitchFamily="34" charset="0"/>
              <a:cs typeface="Arial" panose="020B0604020202020204" pitchFamily="34" charset="0"/>
            </a:endParaRPr>
          </a:p>
          <a:p>
            <a:pPr marL="914400" lvl="2" indent="0">
              <a:buNone/>
            </a:pPr>
            <a:r>
              <a:rPr lang="en-IN" dirty="0">
                <a:latin typeface="Arial" panose="020B0604020202020204" pitchFamily="34" charset="0"/>
                <a:cs typeface="Arial" panose="020B0604020202020204" pitchFamily="34" charset="0"/>
              </a:rPr>
              <a:t>3. </a:t>
            </a:r>
            <a:r>
              <a:rPr lang="en-IN" dirty="0">
                <a:latin typeface="Arial" panose="020B0604020202020204" pitchFamily="34" charset="0"/>
                <a:cs typeface="Arial" panose="020B0604020202020204" pitchFamily="34" charset="0"/>
                <a:hlinkClick r:id="rId5"/>
              </a:rPr>
              <a:t>https://mosquitto.org</a:t>
            </a:r>
            <a:endParaRPr lang="en-IN" dirty="0">
              <a:latin typeface="Arial" panose="020B0604020202020204" pitchFamily="34" charset="0"/>
              <a:cs typeface="Arial" panose="020B0604020202020204" pitchFamily="34" charset="0"/>
            </a:endParaRPr>
          </a:p>
          <a:p>
            <a:pPr marL="914400" lvl="2" indent="0">
              <a:buNone/>
            </a:pPr>
            <a:endParaRPr lang="en-IN" dirty="0">
              <a:latin typeface="Arial" panose="020B0604020202020204" pitchFamily="34" charset="0"/>
              <a:cs typeface="Arial" panose="020B0604020202020204" pitchFamily="34" charset="0"/>
            </a:endParaRPr>
          </a:p>
          <a:p>
            <a:pPr marL="914400" lvl="2" indent="0">
              <a:buNone/>
            </a:pPr>
            <a:r>
              <a:rPr lang="en-IN" dirty="0">
                <a:latin typeface="Arial" panose="020B0604020202020204" pitchFamily="34" charset="0"/>
                <a:cs typeface="Arial" panose="020B0604020202020204" pitchFamily="34" charset="0"/>
              </a:rPr>
              <a:t>4. My MQTT</a:t>
            </a:r>
          </a:p>
          <a:p>
            <a:pPr marL="914400" lvl="2" indent="0">
              <a:buNone/>
            </a:pPr>
            <a:endParaRPr lang="en-IN" dirty="0">
              <a:latin typeface="Arial" panose="020B0604020202020204" pitchFamily="34" charset="0"/>
              <a:cs typeface="Arial" panose="020B0604020202020204" pitchFamily="34" charset="0"/>
            </a:endParaRPr>
          </a:p>
          <a:p>
            <a:pPr marL="914400" lvl="2" indent="0">
              <a:buNone/>
            </a:pPr>
            <a:r>
              <a:rPr lang="en-IN" dirty="0">
                <a:latin typeface="Arial" panose="020B0604020202020204" pitchFamily="34" charset="0"/>
                <a:cs typeface="Arial" panose="020B0604020202020204" pitchFamily="34" charset="0"/>
              </a:rPr>
              <a:t>5. MQTT Lens</a:t>
            </a:r>
          </a:p>
          <a:p>
            <a:pPr marL="914400" lvl="2" indent="0">
              <a:buNone/>
            </a:pPr>
            <a:endParaRPr lang="en-IN" dirty="0">
              <a:latin typeface="Arial" panose="020B0604020202020204" pitchFamily="34" charset="0"/>
              <a:cs typeface="Arial" panose="020B0604020202020204" pitchFamily="34" charset="0"/>
            </a:endParaRPr>
          </a:p>
          <a:p>
            <a:pPr marL="457200" lvl="1" indent="0">
              <a:buNone/>
            </a:pPr>
            <a:r>
              <a:rPr lang="en-IN" dirty="0">
                <a:latin typeface="Arial" panose="020B0604020202020204" pitchFamily="34" charset="0"/>
                <a:cs typeface="Arial" panose="020B0604020202020204" pitchFamily="34" charset="0"/>
              </a:rPr>
              <a:t>					</a:t>
            </a: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a:xfrm>
            <a:off x="4044562" y="6346450"/>
            <a:ext cx="4108837" cy="375025"/>
          </a:xfrm>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a:xfrm>
            <a:off x="8614576" y="6346450"/>
            <a:ext cx="2739224" cy="375025"/>
          </a:xfrm>
        </p:spPr>
        <p:txBody>
          <a:bodyPr/>
          <a:lstStyle/>
          <a:p>
            <a:fld id="{D300B680-4920-456B-94E7-EB6DEF2EAF04}" type="slidenum">
              <a:rPr lang="en-IN" smtClean="0"/>
              <a:t>77</a:t>
            </a:fld>
            <a:endParaRPr lang="en-IN" dirty="0"/>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47885" y="203605"/>
            <a:ext cx="3997049" cy="1500100"/>
          </a:xfrm>
          <a:prstGeom prst="rect">
            <a:avLst/>
          </a:prstGeom>
        </p:spPr>
      </p:pic>
      <p:cxnSp>
        <p:nvCxnSpPr>
          <p:cNvPr id="30" name="Straight Arrow Connector 29">
            <a:extLst>
              <a:ext uri="{FF2B5EF4-FFF2-40B4-BE49-F238E27FC236}">
                <a16:creationId xmlns:a16="http://schemas.microsoft.com/office/drawing/2014/main" id="{8C7169ED-AF7B-482B-8049-B9A4EDAFB67A}"/>
              </a:ext>
            </a:extLst>
          </p:cNvPr>
          <p:cNvCxnSpPr>
            <a:cxnSpLocks/>
          </p:cNvCxnSpPr>
          <p:nvPr/>
        </p:nvCxnSpPr>
        <p:spPr>
          <a:xfrm flipH="1">
            <a:off x="7510272" y="1855678"/>
            <a:ext cx="2120" cy="143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040179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a:xfrm>
            <a:off x="853440" y="329185"/>
            <a:ext cx="10500360" cy="1361504"/>
          </a:xfrm>
        </p:spPr>
        <p:txBody>
          <a:bodyPr/>
          <a:lstStyle/>
          <a:p>
            <a:r>
              <a:rPr lang="en-IN" dirty="0" err="1">
                <a:latin typeface="Arial" panose="020B0604020202020204" pitchFamily="34" charset="0"/>
                <a:cs typeface="Arial" panose="020B0604020202020204" pitchFamily="34" charset="0"/>
              </a:rPr>
              <a:t>CoAP</a:t>
            </a:r>
            <a:endParaRPr lang="en-IN"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53440" y="1707644"/>
            <a:ext cx="10500360" cy="4469319"/>
          </a:xfrm>
        </p:spPr>
        <p:txBody>
          <a:bodyPr>
            <a:normAutofit fontScale="32500" lnSpcReduction="20000"/>
          </a:bodyPr>
          <a:lstStyle/>
          <a:p>
            <a:r>
              <a:rPr lang="en-IN" sz="11200" dirty="0">
                <a:latin typeface="Arial" panose="020B0604020202020204" pitchFamily="34" charset="0"/>
                <a:cs typeface="Arial" panose="020B0604020202020204" pitchFamily="34" charset="0"/>
              </a:rPr>
              <a:t>Constrained Application Protocol – </a:t>
            </a:r>
            <a:r>
              <a:rPr lang="en-IN" sz="11200" dirty="0" err="1">
                <a:latin typeface="Arial" panose="020B0604020202020204" pitchFamily="34" charset="0"/>
                <a:cs typeface="Arial" panose="020B0604020202020204" pitchFamily="34" charset="0"/>
              </a:rPr>
              <a:t>CoAP</a:t>
            </a:r>
            <a:r>
              <a:rPr lang="en-IN" sz="11200" dirty="0">
                <a:latin typeface="Arial" panose="020B0604020202020204" pitchFamily="34" charset="0"/>
                <a:cs typeface="Arial" panose="020B0604020202020204" pitchFamily="34" charset="0"/>
              </a:rPr>
              <a:t>  is a specialized web transfer protocol</a:t>
            </a:r>
          </a:p>
          <a:p>
            <a:r>
              <a:rPr lang="en-IN" sz="11200" dirty="0">
                <a:latin typeface="Arial" panose="020B0604020202020204" pitchFamily="34" charset="0"/>
                <a:cs typeface="Arial" panose="020B0604020202020204" pitchFamily="34" charset="0"/>
              </a:rPr>
              <a:t>Use with constrained nodes and constrained networks in IOT</a:t>
            </a:r>
          </a:p>
          <a:p>
            <a:r>
              <a:rPr lang="en-IN" sz="11200" dirty="0">
                <a:latin typeface="Arial" panose="020B0604020202020204" pitchFamily="34" charset="0"/>
                <a:cs typeface="Arial" panose="020B0604020202020204" pitchFamily="34" charset="0"/>
              </a:rPr>
              <a:t>The protocol is designed for machine-to-machine (M2M) applications such as</a:t>
            </a:r>
          </a:p>
          <a:p>
            <a:pPr lvl="1"/>
            <a:r>
              <a:rPr lang="en-IN" sz="10800" dirty="0">
                <a:latin typeface="Arial" panose="020B0604020202020204" pitchFamily="34" charset="0"/>
                <a:cs typeface="Arial" panose="020B0604020202020204" pitchFamily="34" charset="0"/>
              </a:rPr>
              <a:t>Smart energy</a:t>
            </a:r>
          </a:p>
          <a:p>
            <a:pPr lvl="1"/>
            <a:r>
              <a:rPr lang="en-IN" sz="10800" dirty="0">
                <a:latin typeface="Arial" panose="020B0604020202020204" pitchFamily="34" charset="0"/>
                <a:cs typeface="Arial" panose="020B0604020202020204" pitchFamily="34" charset="0"/>
              </a:rPr>
              <a:t>Building automation</a:t>
            </a:r>
          </a:p>
          <a:p>
            <a:pPr lvl="1"/>
            <a:r>
              <a:rPr lang="en-IN" sz="10800" dirty="0">
                <a:latin typeface="Arial" panose="020B0604020202020204" pitchFamily="34" charset="0"/>
                <a:cs typeface="Arial" panose="020B0604020202020204" pitchFamily="34" charset="0"/>
              </a:rPr>
              <a:t>And may more</a:t>
            </a:r>
            <a:r>
              <a:rPr lang="en-IN" dirty="0">
                <a:latin typeface="Arial" panose="020B0604020202020204" pitchFamily="34" charset="0"/>
                <a:cs typeface="Arial" panose="020B0604020202020204" pitchFamily="34" charset="0"/>
              </a:rPr>
              <a:t>					</a:t>
            </a: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a:xfrm>
            <a:off x="4044562" y="6346450"/>
            <a:ext cx="4108837" cy="375025"/>
          </a:xfrm>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a:xfrm>
            <a:off x="8614576" y="6346450"/>
            <a:ext cx="2739224" cy="375025"/>
          </a:xfrm>
        </p:spPr>
        <p:txBody>
          <a:bodyPr/>
          <a:lstStyle/>
          <a:p>
            <a:fld id="{D300B680-4920-456B-94E7-EB6DEF2EAF04}" type="slidenum">
              <a:rPr lang="en-IN" smtClean="0"/>
              <a:t>78</a:t>
            </a:fld>
            <a:endParaRPr lang="en-IN" dirty="0"/>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47885" y="203605"/>
            <a:ext cx="3997049" cy="1500100"/>
          </a:xfrm>
          <a:prstGeom prst="rect">
            <a:avLst/>
          </a:prstGeom>
        </p:spPr>
      </p:pic>
      <p:cxnSp>
        <p:nvCxnSpPr>
          <p:cNvPr id="30" name="Straight Arrow Connector 29">
            <a:extLst>
              <a:ext uri="{FF2B5EF4-FFF2-40B4-BE49-F238E27FC236}">
                <a16:creationId xmlns:a16="http://schemas.microsoft.com/office/drawing/2014/main" id="{8C7169ED-AF7B-482B-8049-B9A4EDAFB67A}"/>
              </a:ext>
            </a:extLst>
          </p:cNvPr>
          <p:cNvCxnSpPr>
            <a:cxnSpLocks/>
          </p:cNvCxnSpPr>
          <p:nvPr/>
        </p:nvCxnSpPr>
        <p:spPr>
          <a:xfrm flipH="1">
            <a:off x="7510272" y="1855678"/>
            <a:ext cx="2120" cy="143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954984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a:xfrm>
            <a:off x="853440" y="329185"/>
            <a:ext cx="10500360" cy="1361504"/>
          </a:xfrm>
        </p:spPr>
        <p:txBody>
          <a:bodyPr/>
          <a:lstStyle/>
          <a:p>
            <a:r>
              <a:rPr lang="en-IN" dirty="0" err="1">
                <a:latin typeface="Arial" panose="020B0604020202020204" pitchFamily="34" charset="0"/>
                <a:cs typeface="Arial" panose="020B0604020202020204" pitchFamily="34" charset="0"/>
              </a:rPr>
              <a:t>CoAP</a:t>
            </a:r>
            <a:r>
              <a:rPr lang="en-IN" dirty="0">
                <a:latin typeface="Arial" panose="020B0604020202020204" pitchFamily="34" charset="0"/>
                <a:cs typeface="Arial" panose="020B0604020202020204" pitchFamily="34" charset="0"/>
              </a:rPr>
              <a:t> overview</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53440" y="1707644"/>
            <a:ext cx="10500360" cy="4469319"/>
          </a:xfrm>
        </p:spPr>
        <p:txBody>
          <a:bodyPr>
            <a:normAutofit fontScale="32500" lnSpcReduction="20000"/>
          </a:bodyPr>
          <a:lstStyle/>
          <a:p>
            <a:r>
              <a:rPr lang="en-IN" sz="11200" dirty="0">
                <a:latin typeface="Arial" panose="020B0604020202020204" pitchFamily="34" charset="0"/>
                <a:cs typeface="Arial" panose="020B0604020202020204" pitchFamily="34" charset="0"/>
              </a:rPr>
              <a:t>Inspired by HTTP (GET,POST,PUT, DELETE)</a:t>
            </a:r>
          </a:p>
          <a:p>
            <a:r>
              <a:rPr lang="en-IN" sz="11200" dirty="0">
                <a:latin typeface="Arial" panose="020B0604020202020204" pitchFamily="34" charset="0"/>
                <a:cs typeface="Arial" panose="020B0604020202020204" pitchFamily="34" charset="0"/>
              </a:rPr>
              <a:t>1-to-1 communication protocol</a:t>
            </a:r>
          </a:p>
          <a:p>
            <a:r>
              <a:rPr lang="en-IN" sz="11200" dirty="0">
                <a:latin typeface="Arial" panose="020B0604020202020204" pitchFamily="34" charset="0"/>
                <a:cs typeface="Arial" panose="020B0604020202020204" pitchFamily="34" charset="0"/>
              </a:rPr>
              <a:t>Lightweight and energy-efficient</a:t>
            </a:r>
          </a:p>
          <a:p>
            <a:r>
              <a:rPr lang="en-IN" sz="11200" dirty="0">
                <a:latin typeface="Arial" panose="020B0604020202020204" pitchFamily="34" charset="0"/>
                <a:cs typeface="Arial" panose="020B0604020202020204" pitchFamily="34" charset="0"/>
              </a:rPr>
              <a:t>Additional features on top of HTTP:</a:t>
            </a:r>
          </a:p>
          <a:p>
            <a:pPr lvl="1"/>
            <a:r>
              <a:rPr lang="en-IN" sz="10800" dirty="0">
                <a:latin typeface="Arial" panose="020B0604020202020204" pitchFamily="34" charset="0"/>
                <a:cs typeface="Arial" panose="020B0604020202020204" pitchFamily="34" charset="0"/>
              </a:rPr>
              <a:t>Observe</a:t>
            </a:r>
          </a:p>
          <a:p>
            <a:pPr lvl="1"/>
            <a:r>
              <a:rPr lang="en-IN" sz="10800" dirty="0">
                <a:latin typeface="Arial" panose="020B0604020202020204" pitchFamily="34" charset="0"/>
                <a:cs typeface="Arial" panose="020B0604020202020204" pitchFamily="34" charset="0"/>
              </a:rPr>
              <a:t>Discovery</a:t>
            </a:r>
          </a:p>
          <a:p>
            <a:r>
              <a:rPr lang="en-IN" sz="11200" dirty="0">
                <a:latin typeface="Arial" panose="020B0604020202020204" pitchFamily="34" charset="0"/>
                <a:cs typeface="Arial" panose="020B0604020202020204" pitchFamily="34" charset="0"/>
              </a:rPr>
              <a:t>QoS</a:t>
            </a:r>
          </a:p>
          <a:p>
            <a:pPr lvl="1"/>
            <a:r>
              <a:rPr lang="en-IN" sz="10800" dirty="0">
                <a:latin typeface="Arial" panose="020B0604020202020204" pitchFamily="34" charset="0"/>
                <a:cs typeface="Arial" panose="020B0604020202020204" pitchFamily="34" charset="0"/>
              </a:rPr>
              <a:t>Confirmable messages</a:t>
            </a:r>
          </a:p>
          <a:p>
            <a:pPr lvl="1"/>
            <a:r>
              <a:rPr lang="en-IN" sz="10800" dirty="0">
                <a:latin typeface="Arial" panose="020B0604020202020204" pitchFamily="34" charset="0"/>
                <a:cs typeface="Arial" panose="020B0604020202020204" pitchFamily="34" charset="0"/>
              </a:rPr>
              <a:t>Non-confirmable messages (fire and forget)</a:t>
            </a: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a:xfrm>
            <a:off x="4044562" y="6346450"/>
            <a:ext cx="4108837" cy="375025"/>
          </a:xfrm>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a:xfrm>
            <a:off x="8614576" y="6346450"/>
            <a:ext cx="2739224" cy="375025"/>
          </a:xfrm>
        </p:spPr>
        <p:txBody>
          <a:bodyPr/>
          <a:lstStyle/>
          <a:p>
            <a:fld id="{D300B680-4920-456B-94E7-EB6DEF2EAF04}" type="slidenum">
              <a:rPr lang="en-IN" smtClean="0"/>
              <a:t>79</a:t>
            </a:fld>
            <a:endParaRPr lang="en-IN" dirty="0"/>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47885" y="203605"/>
            <a:ext cx="3997049" cy="1500100"/>
          </a:xfrm>
          <a:prstGeom prst="rect">
            <a:avLst/>
          </a:prstGeom>
        </p:spPr>
      </p:pic>
      <p:cxnSp>
        <p:nvCxnSpPr>
          <p:cNvPr id="30" name="Straight Arrow Connector 29">
            <a:extLst>
              <a:ext uri="{FF2B5EF4-FFF2-40B4-BE49-F238E27FC236}">
                <a16:creationId xmlns:a16="http://schemas.microsoft.com/office/drawing/2014/main" id="{8C7169ED-AF7B-482B-8049-B9A4EDAFB67A}"/>
              </a:ext>
            </a:extLst>
          </p:cNvPr>
          <p:cNvCxnSpPr>
            <a:cxnSpLocks/>
          </p:cNvCxnSpPr>
          <p:nvPr/>
        </p:nvCxnSpPr>
        <p:spPr>
          <a:xfrm flipH="1">
            <a:off x="7510272" y="1855678"/>
            <a:ext cx="2120" cy="143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004667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p:txBody>
          <a:bodyPr/>
          <a:lstStyle/>
          <a:p>
            <a:r>
              <a:rPr lang="en-IN" dirty="0">
                <a:latin typeface="Arial" panose="020B0604020202020204" pitchFamily="34" charset="0"/>
                <a:cs typeface="Arial" panose="020B0604020202020204" pitchFamily="34" charset="0"/>
              </a:rPr>
              <a:t>How it works ?</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p:txBody>
          <a:bodyPr>
            <a:normAutofit/>
          </a:bodyPr>
          <a:lstStyle/>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p:txBody>
          <a:bodyPr/>
          <a:lstStyle/>
          <a:p>
            <a:fld id="{D300B680-4920-456B-94E7-EB6DEF2EAF04}" type="slidenum">
              <a:rPr lang="en-IN" smtClean="0"/>
              <a:t>8</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94080" y="-24081"/>
            <a:ext cx="3891534" cy="1460500"/>
          </a:xfrm>
          <a:prstGeom prst="rect">
            <a:avLst/>
          </a:prstGeom>
        </p:spPr>
      </p:pic>
      <p:pic>
        <p:nvPicPr>
          <p:cNvPr id="10" name="Picture 9">
            <a:extLst>
              <a:ext uri="{FF2B5EF4-FFF2-40B4-BE49-F238E27FC236}">
                <a16:creationId xmlns:a16="http://schemas.microsoft.com/office/drawing/2014/main" id="{2907E1F8-0457-4DAE-9705-B3F4AC3A8F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1436419"/>
            <a:ext cx="10515600" cy="4731018"/>
          </a:xfrm>
          <a:prstGeom prst="rect">
            <a:avLst/>
          </a:prstGeom>
        </p:spPr>
      </p:pic>
    </p:spTree>
    <p:extLst>
      <p:ext uri="{BB962C8B-B14F-4D97-AF65-F5344CB8AC3E}">
        <p14:creationId xmlns:p14="http://schemas.microsoft.com/office/powerpoint/2010/main" val="244808059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a:xfrm>
            <a:off x="853440" y="329185"/>
            <a:ext cx="10500360" cy="1361504"/>
          </a:xfrm>
        </p:spPr>
        <p:txBody>
          <a:bodyPr/>
          <a:lstStyle/>
          <a:p>
            <a:r>
              <a:rPr lang="en-IN" dirty="0" err="1">
                <a:latin typeface="Arial" panose="020B0604020202020204" pitchFamily="34" charset="0"/>
                <a:cs typeface="Arial" panose="020B0604020202020204" pitchFamily="34" charset="0"/>
              </a:rPr>
              <a:t>CoAP</a:t>
            </a:r>
            <a:r>
              <a:rPr lang="en-IN" dirty="0">
                <a:latin typeface="Arial" panose="020B0604020202020204" pitchFamily="34" charset="0"/>
                <a:cs typeface="Arial" panose="020B0604020202020204" pitchFamily="34" charset="0"/>
              </a:rPr>
              <a:t> feature</a:t>
            </a:r>
          </a:p>
        </p:txBody>
      </p:sp>
      <p:pic>
        <p:nvPicPr>
          <p:cNvPr id="8" name="Content Placeholder 7">
            <a:extLst>
              <a:ext uri="{FF2B5EF4-FFF2-40B4-BE49-F238E27FC236}">
                <a16:creationId xmlns:a16="http://schemas.microsoft.com/office/drawing/2014/main" id="{FA3E1682-EB55-4DDD-988E-D051060D13F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53440" y="1868695"/>
            <a:ext cx="10058848" cy="4116682"/>
          </a:xfrm>
        </p:spPr>
      </p:pic>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a:xfrm>
            <a:off x="4044562" y="6346450"/>
            <a:ext cx="4108837" cy="375025"/>
          </a:xfrm>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a:xfrm>
            <a:off x="8614576" y="6346450"/>
            <a:ext cx="2739224" cy="375025"/>
          </a:xfrm>
        </p:spPr>
        <p:txBody>
          <a:bodyPr/>
          <a:lstStyle/>
          <a:p>
            <a:fld id="{D300B680-4920-456B-94E7-EB6DEF2EAF04}" type="slidenum">
              <a:rPr lang="en-IN" smtClean="0"/>
              <a:t>80</a:t>
            </a:fld>
            <a:endParaRPr lang="en-IN" dirty="0"/>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47885" y="203605"/>
            <a:ext cx="3997049" cy="1500100"/>
          </a:xfrm>
          <a:prstGeom prst="rect">
            <a:avLst/>
          </a:prstGeom>
        </p:spPr>
      </p:pic>
      <p:cxnSp>
        <p:nvCxnSpPr>
          <p:cNvPr id="30" name="Straight Arrow Connector 29">
            <a:extLst>
              <a:ext uri="{FF2B5EF4-FFF2-40B4-BE49-F238E27FC236}">
                <a16:creationId xmlns:a16="http://schemas.microsoft.com/office/drawing/2014/main" id="{8C7169ED-AF7B-482B-8049-B9A4EDAFB67A}"/>
              </a:ext>
            </a:extLst>
          </p:cNvPr>
          <p:cNvCxnSpPr>
            <a:cxnSpLocks/>
          </p:cNvCxnSpPr>
          <p:nvPr/>
        </p:nvCxnSpPr>
        <p:spPr>
          <a:xfrm flipH="1">
            <a:off x="7510272" y="1855678"/>
            <a:ext cx="2120" cy="143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647318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a:xfrm>
            <a:off x="853440" y="329185"/>
            <a:ext cx="10500360" cy="1361504"/>
          </a:xfrm>
        </p:spPr>
        <p:txBody>
          <a:bodyPr/>
          <a:lstStyle/>
          <a:p>
            <a:r>
              <a:rPr lang="en-IN" dirty="0" err="1">
                <a:latin typeface="Arial" panose="020B0604020202020204" pitchFamily="34" charset="0"/>
                <a:cs typeface="Arial" panose="020B0604020202020204" pitchFamily="34" charset="0"/>
              </a:rPr>
              <a:t>CoAP</a:t>
            </a:r>
            <a:endParaRPr lang="en-IN"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53440" y="1707644"/>
            <a:ext cx="10500360" cy="4469319"/>
          </a:xfrm>
        </p:spPr>
        <p:txBody>
          <a:bodyPr>
            <a:normAutofit/>
          </a:bodyPr>
          <a:lstStyle/>
          <a:p>
            <a:r>
              <a:rPr lang="en-IN" dirty="0">
                <a:latin typeface="Arial" panose="020B0604020202020204" pitchFamily="34" charset="0"/>
                <a:cs typeface="Arial" panose="020B0604020202020204" pitchFamily="34" charset="0"/>
              </a:rPr>
              <a:t>				</a:t>
            </a: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a:xfrm>
            <a:off x="4044562" y="6346450"/>
            <a:ext cx="4108837" cy="375025"/>
          </a:xfrm>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a:xfrm>
            <a:off x="8614576" y="6346450"/>
            <a:ext cx="2739224" cy="375025"/>
          </a:xfrm>
        </p:spPr>
        <p:txBody>
          <a:bodyPr/>
          <a:lstStyle/>
          <a:p>
            <a:fld id="{D300B680-4920-456B-94E7-EB6DEF2EAF04}" type="slidenum">
              <a:rPr lang="en-IN" smtClean="0"/>
              <a:t>81</a:t>
            </a:fld>
            <a:endParaRPr lang="en-IN" dirty="0"/>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47885" y="203605"/>
            <a:ext cx="3997049" cy="1500100"/>
          </a:xfrm>
          <a:prstGeom prst="rect">
            <a:avLst/>
          </a:prstGeom>
        </p:spPr>
      </p:pic>
      <p:cxnSp>
        <p:nvCxnSpPr>
          <p:cNvPr id="30" name="Straight Arrow Connector 29">
            <a:extLst>
              <a:ext uri="{FF2B5EF4-FFF2-40B4-BE49-F238E27FC236}">
                <a16:creationId xmlns:a16="http://schemas.microsoft.com/office/drawing/2014/main" id="{8C7169ED-AF7B-482B-8049-B9A4EDAFB67A}"/>
              </a:ext>
            </a:extLst>
          </p:cNvPr>
          <p:cNvCxnSpPr>
            <a:cxnSpLocks/>
          </p:cNvCxnSpPr>
          <p:nvPr/>
        </p:nvCxnSpPr>
        <p:spPr>
          <a:xfrm flipH="1">
            <a:off x="7510272" y="1855678"/>
            <a:ext cx="2120" cy="143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AB077475-7EC8-4F7F-BC78-61BD72C68F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1348" y="1709737"/>
            <a:ext cx="9678572" cy="4339371"/>
          </a:xfrm>
          <a:prstGeom prst="rect">
            <a:avLst/>
          </a:prstGeom>
        </p:spPr>
      </p:pic>
    </p:spTree>
    <p:extLst>
      <p:ext uri="{BB962C8B-B14F-4D97-AF65-F5344CB8AC3E}">
        <p14:creationId xmlns:p14="http://schemas.microsoft.com/office/powerpoint/2010/main" val="280194467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a:xfrm>
            <a:off x="853440" y="329185"/>
            <a:ext cx="10500360" cy="1361504"/>
          </a:xfrm>
        </p:spPr>
        <p:txBody>
          <a:bodyPr/>
          <a:lstStyle/>
          <a:p>
            <a:r>
              <a:rPr lang="en-IN" dirty="0" err="1">
                <a:latin typeface="Arial" panose="020B0604020202020204" pitchFamily="34" charset="0"/>
                <a:cs typeface="Arial" panose="020B0604020202020204" pitchFamily="34" charset="0"/>
              </a:rPr>
              <a:t>CoAP</a:t>
            </a:r>
            <a:endParaRPr lang="en-IN"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53440" y="1707644"/>
            <a:ext cx="10500360" cy="4469319"/>
          </a:xfrm>
        </p:spPr>
        <p:txBody>
          <a:bodyPr>
            <a:normAutofit/>
          </a:bodyPr>
          <a:lstStyle/>
          <a:p>
            <a:r>
              <a:rPr lang="en-IN" dirty="0">
                <a:latin typeface="Arial" panose="020B0604020202020204" pitchFamily="34" charset="0"/>
                <a:cs typeface="Arial" panose="020B0604020202020204" pitchFamily="34" charset="0"/>
              </a:rPr>
              <a:t>					</a:t>
            </a: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a:xfrm>
            <a:off x="4044562" y="6346450"/>
            <a:ext cx="4108837" cy="375025"/>
          </a:xfrm>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a:xfrm>
            <a:off x="8614576" y="6346450"/>
            <a:ext cx="2739224" cy="375025"/>
          </a:xfrm>
        </p:spPr>
        <p:txBody>
          <a:bodyPr/>
          <a:lstStyle/>
          <a:p>
            <a:fld id="{D300B680-4920-456B-94E7-EB6DEF2EAF04}" type="slidenum">
              <a:rPr lang="en-IN" smtClean="0"/>
              <a:t>82</a:t>
            </a:fld>
            <a:endParaRPr lang="en-IN" dirty="0"/>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47885" y="203605"/>
            <a:ext cx="3997049" cy="1500100"/>
          </a:xfrm>
          <a:prstGeom prst="rect">
            <a:avLst/>
          </a:prstGeom>
        </p:spPr>
      </p:pic>
      <p:cxnSp>
        <p:nvCxnSpPr>
          <p:cNvPr id="30" name="Straight Arrow Connector 29">
            <a:extLst>
              <a:ext uri="{FF2B5EF4-FFF2-40B4-BE49-F238E27FC236}">
                <a16:creationId xmlns:a16="http://schemas.microsoft.com/office/drawing/2014/main" id="{8C7169ED-AF7B-482B-8049-B9A4EDAFB67A}"/>
              </a:ext>
            </a:extLst>
          </p:cNvPr>
          <p:cNvCxnSpPr>
            <a:cxnSpLocks/>
          </p:cNvCxnSpPr>
          <p:nvPr/>
        </p:nvCxnSpPr>
        <p:spPr>
          <a:xfrm flipH="1">
            <a:off x="7510272" y="1855678"/>
            <a:ext cx="2120" cy="143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458D1A5E-836F-4754-8826-B9653E8E45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2512" y="1538157"/>
            <a:ext cx="10086975" cy="4486405"/>
          </a:xfrm>
          <a:prstGeom prst="rect">
            <a:avLst/>
          </a:prstGeom>
        </p:spPr>
      </p:pic>
    </p:spTree>
    <p:extLst>
      <p:ext uri="{BB962C8B-B14F-4D97-AF65-F5344CB8AC3E}">
        <p14:creationId xmlns:p14="http://schemas.microsoft.com/office/powerpoint/2010/main" val="122659644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a:xfrm>
            <a:off x="853440" y="329185"/>
            <a:ext cx="10500360" cy="1361504"/>
          </a:xfrm>
        </p:spPr>
        <p:txBody>
          <a:bodyPr/>
          <a:lstStyle/>
          <a:p>
            <a:r>
              <a:rPr lang="en-IN" dirty="0">
                <a:latin typeface="Arial" panose="020B0604020202020204" pitchFamily="34" charset="0"/>
                <a:cs typeface="Arial" panose="020B0604020202020204" pitchFamily="34" charset="0"/>
              </a:rPr>
              <a:t>MQTT vs </a:t>
            </a:r>
            <a:r>
              <a:rPr lang="en-IN" dirty="0" err="1">
                <a:latin typeface="Arial" panose="020B0604020202020204" pitchFamily="34" charset="0"/>
                <a:cs typeface="Arial" panose="020B0604020202020204" pitchFamily="34" charset="0"/>
              </a:rPr>
              <a:t>CoAP</a:t>
            </a:r>
            <a:endParaRPr lang="en-IN" dirty="0">
              <a:latin typeface="Arial" panose="020B0604020202020204" pitchFamily="34" charset="0"/>
              <a:cs typeface="Arial" panose="020B0604020202020204" pitchFamily="34" charset="0"/>
            </a:endParaRPr>
          </a:p>
        </p:txBody>
      </p:sp>
      <p:pic>
        <p:nvPicPr>
          <p:cNvPr id="9" name="Content Placeholder 8">
            <a:extLst>
              <a:ext uri="{FF2B5EF4-FFF2-40B4-BE49-F238E27FC236}">
                <a16:creationId xmlns:a16="http://schemas.microsoft.com/office/drawing/2014/main" id="{7D48FA4F-B8FC-4DE5-B86D-913267550E6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90166" y="1868694"/>
            <a:ext cx="10163634" cy="4269573"/>
          </a:xfrm>
        </p:spPr>
      </p:pic>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a:xfrm>
            <a:off x="4044562" y="6346450"/>
            <a:ext cx="4108837" cy="375025"/>
          </a:xfrm>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a:xfrm>
            <a:off x="8614576" y="6346450"/>
            <a:ext cx="2739224" cy="375025"/>
          </a:xfrm>
        </p:spPr>
        <p:txBody>
          <a:bodyPr/>
          <a:lstStyle/>
          <a:p>
            <a:fld id="{D300B680-4920-456B-94E7-EB6DEF2EAF04}" type="slidenum">
              <a:rPr lang="en-IN" smtClean="0"/>
              <a:t>83</a:t>
            </a:fld>
            <a:endParaRPr lang="en-IN" dirty="0"/>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47885" y="203605"/>
            <a:ext cx="3997049" cy="1500100"/>
          </a:xfrm>
          <a:prstGeom prst="rect">
            <a:avLst/>
          </a:prstGeom>
        </p:spPr>
      </p:pic>
      <p:cxnSp>
        <p:nvCxnSpPr>
          <p:cNvPr id="30" name="Straight Arrow Connector 29">
            <a:extLst>
              <a:ext uri="{FF2B5EF4-FFF2-40B4-BE49-F238E27FC236}">
                <a16:creationId xmlns:a16="http://schemas.microsoft.com/office/drawing/2014/main" id="{8C7169ED-AF7B-482B-8049-B9A4EDAFB67A}"/>
              </a:ext>
            </a:extLst>
          </p:cNvPr>
          <p:cNvCxnSpPr>
            <a:cxnSpLocks/>
          </p:cNvCxnSpPr>
          <p:nvPr/>
        </p:nvCxnSpPr>
        <p:spPr>
          <a:xfrm flipH="1">
            <a:off x="7510272" y="1855678"/>
            <a:ext cx="2120" cy="143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814465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a:xfrm>
            <a:off x="853440" y="329185"/>
            <a:ext cx="10500360" cy="1361504"/>
          </a:xfrm>
        </p:spPr>
        <p:txBody>
          <a:bodyPr/>
          <a:lstStyle/>
          <a:p>
            <a:r>
              <a:rPr lang="en-IN" dirty="0">
                <a:latin typeface="Arial" panose="020B0604020202020204" pitchFamily="34" charset="0"/>
                <a:cs typeface="Arial" panose="020B0604020202020204" pitchFamily="34" charset="0"/>
              </a:rPr>
              <a:t>Comparison of IOT protocol</a:t>
            </a: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a:xfrm>
            <a:off x="4044562" y="6346450"/>
            <a:ext cx="4108837" cy="375025"/>
          </a:xfrm>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a:xfrm>
            <a:off x="8614576" y="6346450"/>
            <a:ext cx="2739224" cy="375025"/>
          </a:xfrm>
        </p:spPr>
        <p:txBody>
          <a:bodyPr/>
          <a:lstStyle/>
          <a:p>
            <a:fld id="{D300B680-4920-456B-94E7-EB6DEF2EAF04}" type="slidenum">
              <a:rPr lang="en-IN" smtClean="0"/>
              <a:t>84</a:t>
            </a:fld>
            <a:endParaRPr lang="en-IN" dirty="0"/>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47885" y="203605"/>
            <a:ext cx="3997049" cy="1500100"/>
          </a:xfrm>
          <a:prstGeom prst="rect">
            <a:avLst/>
          </a:prstGeom>
        </p:spPr>
      </p:pic>
      <p:cxnSp>
        <p:nvCxnSpPr>
          <p:cNvPr id="30" name="Straight Arrow Connector 29">
            <a:extLst>
              <a:ext uri="{FF2B5EF4-FFF2-40B4-BE49-F238E27FC236}">
                <a16:creationId xmlns:a16="http://schemas.microsoft.com/office/drawing/2014/main" id="{8C7169ED-AF7B-482B-8049-B9A4EDAFB67A}"/>
              </a:ext>
            </a:extLst>
          </p:cNvPr>
          <p:cNvCxnSpPr>
            <a:cxnSpLocks/>
          </p:cNvCxnSpPr>
          <p:nvPr/>
        </p:nvCxnSpPr>
        <p:spPr>
          <a:xfrm flipH="1">
            <a:off x="7510272" y="1855678"/>
            <a:ext cx="2120" cy="143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0" name="Content Placeholder 9">
            <a:extLst>
              <a:ext uri="{FF2B5EF4-FFF2-40B4-BE49-F238E27FC236}">
                <a16:creationId xmlns:a16="http://schemas.microsoft.com/office/drawing/2014/main" id="{7E7BA6B9-507A-4349-8E85-F60E64257A15}"/>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45172" y="1855678"/>
            <a:ext cx="10903810" cy="4107766"/>
          </a:xfrm>
        </p:spPr>
      </p:pic>
    </p:spTree>
    <p:extLst>
      <p:ext uri="{BB962C8B-B14F-4D97-AF65-F5344CB8AC3E}">
        <p14:creationId xmlns:p14="http://schemas.microsoft.com/office/powerpoint/2010/main" val="172346299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a:xfrm>
            <a:off x="853440" y="329185"/>
            <a:ext cx="10500360" cy="1361504"/>
          </a:xfrm>
        </p:spPr>
        <p:txBody>
          <a:bodyPr/>
          <a:lstStyle/>
          <a:p>
            <a:r>
              <a:rPr lang="en-IN" dirty="0">
                <a:latin typeface="Arial" panose="020B0604020202020204" pitchFamily="34" charset="0"/>
                <a:cs typeface="Arial" panose="020B0604020202020204" pitchFamily="34" charset="0"/>
              </a:rPr>
              <a:t>References</a:t>
            </a: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a:xfrm>
            <a:off x="4044562" y="6346450"/>
            <a:ext cx="4108837" cy="375025"/>
          </a:xfrm>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a:xfrm>
            <a:off x="8614576" y="6346450"/>
            <a:ext cx="2739224" cy="375025"/>
          </a:xfrm>
        </p:spPr>
        <p:txBody>
          <a:bodyPr/>
          <a:lstStyle/>
          <a:p>
            <a:fld id="{D300B680-4920-456B-94E7-EB6DEF2EAF04}" type="slidenum">
              <a:rPr lang="en-IN" smtClean="0"/>
              <a:t>85</a:t>
            </a:fld>
            <a:endParaRPr lang="en-IN" dirty="0"/>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47885" y="203605"/>
            <a:ext cx="3997049" cy="1500100"/>
          </a:xfrm>
          <a:prstGeom prst="rect">
            <a:avLst/>
          </a:prstGeom>
        </p:spPr>
      </p:pic>
      <p:cxnSp>
        <p:nvCxnSpPr>
          <p:cNvPr id="30" name="Straight Arrow Connector 29">
            <a:extLst>
              <a:ext uri="{FF2B5EF4-FFF2-40B4-BE49-F238E27FC236}">
                <a16:creationId xmlns:a16="http://schemas.microsoft.com/office/drawing/2014/main" id="{8C7169ED-AF7B-482B-8049-B9A4EDAFB67A}"/>
              </a:ext>
            </a:extLst>
          </p:cNvPr>
          <p:cNvCxnSpPr>
            <a:cxnSpLocks/>
          </p:cNvCxnSpPr>
          <p:nvPr/>
        </p:nvCxnSpPr>
        <p:spPr>
          <a:xfrm flipH="1">
            <a:off x="7510272" y="1855678"/>
            <a:ext cx="2120" cy="143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Content Placeholder 5">
            <a:extLst>
              <a:ext uri="{FF2B5EF4-FFF2-40B4-BE49-F238E27FC236}">
                <a16:creationId xmlns:a16="http://schemas.microsoft.com/office/drawing/2014/main" id="{588A3E52-19C4-F53E-A34D-0AD974B7F9C2}"/>
              </a:ext>
            </a:extLst>
          </p:cNvPr>
          <p:cNvSpPr>
            <a:spLocks noGrp="1"/>
          </p:cNvSpPr>
          <p:nvPr>
            <p:ph idx="1"/>
          </p:nvPr>
        </p:nvSpPr>
        <p:spPr/>
        <p:txBody>
          <a:bodyPr/>
          <a:lstStyle/>
          <a:p>
            <a:r>
              <a:rPr lang="en-US" dirty="0">
                <a:hlinkClick r:id="rId3"/>
              </a:rPr>
              <a:t>Edge Computing - https://www.youtube.com/watch?v=yRBe9YYCGw4</a:t>
            </a:r>
            <a:endParaRPr lang="en-US" dirty="0"/>
          </a:p>
          <a:p>
            <a:r>
              <a:rPr lang="en-US" dirty="0"/>
              <a:t>Right Protocol - https://www.youtube.com/watch?v=7eNU4rvdTC0&amp;t=194s</a:t>
            </a:r>
          </a:p>
          <a:p>
            <a:r>
              <a:rPr lang="en-US" dirty="0"/>
              <a:t>Zigbee - </a:t>
            </a:r>
            <a:r>
              <a:rPr lang="en-US" dirty="0">
                <a:hlinkClick r:id="rId4"/>
              </a:rPr>
              <a:t>https://www.youtube.com/watch?v=QXV_HgGO--g</a:t>
            </a:r>
            <a:endParaRPr lang="en-US" dirty="0"/>
          </a:p>
          <a:p>
            <a:r>
              <a:rPr lang="en-US" dirty="0"/>
              <a:t>NB-IOT  - </a:t>
            </a:r>
            <a:r>
              <a:rPr lang="en-US" dirty="0">
                <a:hlinkClick r:id="rId5"/>
              </a:rPr>
              <a:t>https://www.youtube.com/watch?v=F2YTUwh5-qE</a:t>
            </a:r>
            <a:endParaRPr lang="en-US" dirty="0"/>
          </a:p>
          <a:p>
            <a:r>
              <a:rPr lang="en-US" dirty="0" err="1"/>
              <a:t>ZigFox</a:t>
            </a:r>
            <a:r>
              <a:rPr lang="en-US" dirty="0"/>
              <a:t> - </a:t>
            </a:r>
            <a:r>
              <a:rPr lang="en-US" dirty="0">
                <a:hlinkClick r:id="rId6"/>
              </a:rPr>
              <a:t>https://www.youtube.com/watch?v=jcYoNvkorOY&amp;t=5s</a:t>
            </a:r>
            <a:endParaRPr lang="en-US" dirty="0"/>
          </a:p>
          <a:p>
            <a:r>
              <a:rPr lang="en-US" dirty="0"/>
              <a:t>BLE -  </a:t>
            </a:r>
            <a:r>
              <a:rPr lang="en-US" dirty="0">
                <a:hlinkClick r:id="rId7"/>
              </a:rPr>
              <a:t>https://www.youtube.com/watch?v=NSkIHdV6NoY</a:t>
            </a:r>
            <a:endParaRPr lang="en-US" dirty="0"/>
          </a:p>
          <a:p>
            <a:r>
              <a:rPr lang="en-US" dirty="0"/>
              <a:t>OSI -  https://www.youtube.com/watch?v=vv4y_uOneC0</a:t>
            </a:r>
          </a:p>
          <a:p>
            <a:endParaRPr lang="en-US" dirty="0"/>
          </a:p>
        </p:txBody>
      </p:sp>
    </p:spTree>
    <p:extLst>
      <p:ext uri="{BB962C8B-B14F-4D97-AF65-F5344CB8AC3E}">
        <p14:creationId xmlns:p14="http://schemas.microsoft.com/office/powerpoint/2010/main" val="109119790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2FA290-8B3A-4103-A00E-06244A24C22B}"/>
              </a:ext>
            </a:extLst>
          </p:cNvPr>
          <p:cNvSpPr>
            <a:spLocks noGrp="1"/>
          </p:cNvSpPr>
          <p:nvPr>
            <p:ph type="ctrTitle"/>
          </p:nvPr>
        </p:nvSpPr>
        <p:spPr>
          <a:xfrm>
            <a:off x="1524000" y="2152356"/>
            <a:ext cx="9144000" cy="935575"/>
          </a:xfrm>
        </p:spPr>
        <p:txBody>
          <a:bodyPr>
            <a:normAutofit/>
          </a:bodyPr>
          <a:lstStyle/>
          <a:p>
            <a:r>
              <a:rPr lang="en-IN" sz="4800" dirty="0">
                <a:latin typeface="Arial" panose="020B0604020202020204" pitchFamily="34" charset="0"/>
                <a:cs typeface="Arial" panose="020B0604020202020204" pitchFamily="34" charset="0"/>
              </a:rPr>
              <a:t>Thank You</a:t>
            </a:r>
          </a:p>
        </p:txBody>
      </p:sp>
      <p:sp>
        <p:nvSpPr>
          <p:cNvPr id="3" name="Subtitle 2">
            <a:extLst>
              <a:ext uri="{FF2B5EF4-FFF2-40B4-BE49-F238E27FC236}">
                <a16:creationId xmlns:a16="http://schemas.microsoft.com/office/drawing/2014/main" id="{DDB74BFB-7A18-4DF0-8E46-E05235A52D36}"/>
              </a:ext>
            </a:extLst>
          </p:cNvPr>
          <p:cNvSpPr>
            <a:spLocks noGrp="1"/>
          </p:cNvSpPr>
          <p:nvPr>
            <p:ph type="subTitle" idx="1"/>
          </p:nvPr>
        </p:nvSpPr>
        <p:spPr>
          <a:xfrm>
            <a:off x="1524000" y="3602037"/>
            <a:ext cx="9144000" cy="2754313"/>
          </a:xfrm>
        </p:spPr>
        <p:txBody>
          <a:bodyPr>
            <a:noAutofit/>
          </a:bodyPr>
          <a:lstStyle/>
          <a:p>
            <a:r>
              <a:rPr lang="en-IN" b="1" dirty="0">
                <a:latin typeface="Arial" panose="020B0604020202020204" pitchFamily="34" charset="0"/>
                <a:cs typeface="Arial" panose="020B0604020202020204" pitchFamily="34" charset="0"/>
              </a:rPr>
              <a:t>Raghu Prasad</a:t>
            </a:r>
          </a:p>
          <a:p>
            <a:r>
              <a:rPr lang="en-IN" b="1" dirty="0">
                <a:latin typeface="Arial" panose="020B0604020202020204" pitchFamily="34" charset="0"/>
                <a:cs typeface="Arial" panose="020B0604020202020204" pitchFamily="34" charset="0"/>
              </a:rPr>
              <a:t>9845547471</a:t>
            </a:r>
          </a:p>
          <a:p>
            <a:r>
              <a:rPr lang="en-IN" b="1" dirty="0">
                <a:latin typeface="Arial" panose="020B0604020202020204" pitchFamily="34" charset="0"/>
                <a:cs typeface="Arial" panose="020B0604020202020204" pitchFamily="34" charset="0"/>
              </a:rPr>
              <a:t>www.kaushalya.tech</a:t>
            </a:r>
          </a:p>
          <a:p>
            <a:r>
              <a:rPr lang="en-IN" b="1" dirty="0">
                <a:latin typeface="Arial" panose="020B0604020202020204" pitchFamily="34" charset="0"/>
                <a:cs typeface="Arial" panose="020B0604020202020204" pitchFamily="34" charset="0"/>
              </a:rPr>
              <a:t>FB : https://www.facebook.com/raghuprasadkonandur/</a:t>
            </a:r>
          </a:p>
          <a:p>
            <a:r>
              <a:rPr lang="en-IN" b="1" dirty="0">
                <a:latin typeface="Arial" panose="020B0604020202020204" pitchFamily="34" charset="0"/>
                <a:cs typeface="Arial" panose="020B0604020202020204" pitchFamily="34" charset="0"/>
              </a:rPr>
              <a:t>Skill Up-Skill Re-Skill</a:t>
            </a:r>
          </a:p>
          <a:p>
            <a:r>
              <a:rPr lang="en-IN" b="1" dirty="0">
                <a:latin typeface="Arial" panose="020B0604020202020204" pitchFamily="34" charset="0"/>
                <a:cs typeface="Arial" panose="020B0604020202020204" pitchFamily="34" charset="0"/>
              </a:rPr>
              <a:t>Excellence in action</a:t>
            </a:r>
          </a:p>
        </p:txBody>
      </p:sp>
      <p:sp>
        <p:nvSpPr>
          <p:cNvPr id="4" name="Footer Placeholder 3">
            <a:extLst>
              <a:ext uri="{FF2B5EF4-FFF2-40B4-BE49-F238E27FC236}">
                <a16:creationId xmlns:a16="http://schemas.microsoft.com/office/drawing/2014/main" id="{5DC57037-1BA5-4CBD-8260-3759DECD79B3}"/>
              </a:ext>
            </a:extLst>
          </p:cNvPr>
          <p:cNvSpPr>
            <a:spLocks noGrp="1"/>
          </p:cNvSpPr>
          <p:nvPr>
            <p:ph type="ftr" sz="quarter" idx="11"/>
          </p:nvPr>
        </p:nvSpPr>
        <p:spPr/>
        <p:txBody>
          <a:bodyPr/>
          <a:lstStyle/>
          <a:p>
            <a:r>
              <a:rPr lang="en-IN" b="1" dirty="0">
                <a:latin typeface="Arial" panose="020B0604020202020204" pitchFamily="34" charset="0"/>
                <a:cs typeface="Arial" panose="020B0604020202020204" pitchFamily="34" charset="0"/>
              </a:rPr>
              <a:t>www.</a:t>
            </a:r>
            <a:r>
              <a:rPr lang="en-IN" sz="1400" b="1" dirty="0">
                <a:latin typeface="Arial" panose="020B0604020202020204" pitchFamily="34" charset="0"/>
                <a:cs typeface="Arial" panose="020B0604020202020204" pitchFamily="34" charset="0"/>
              </a:rPr>
              <a:t>kaushalya</a:t>
            </a:r>
            <a:r>
              <a:rPr lang="en-IN" b="1" dirty="0">
                <a:latin typeface="Arial" panose="020B0604020202020204" pitchFamily="34" charset="0"/>
                <a:cs typeface="Arial" panose="020B0604020202020204" pitchFamily="34" charset="0"/>
              </a:rPr>
              <a:t>.tech</a:t>
            </a:r>
          </a:p>
        </p:txBody>
      </p:sp>
      <p:sp>
        <p:nvSpPr>
          <p:cNvPr id="5" name="Slide Number Placeholder 4">
            <a:extLst>
              <a:ext uri="{FF2B5EF4-FFF2-40B4-BE49-F238E27FC236}">
                <a16:creationId xmlns:a16="http://schemas.microsoft.com/office/drawing/2014/main" id="{4B1DA70F-03AB-406E-88DC-93CC074316E2}"/>
              </a:ext>
            </a:extLst>
          </p:cNvPr>
          <p:cNvSpPr>
            <a:spLocks noGrp="1"/>
          </p:cNvSpPr>
          <p:nvPr>
            <p:ph type="sldNum" sz="quarter" idx="12"/>
          </p:nvPr>
        </p:nvSpPr>
        <p:spPr/>
        <p:txBody>
          <a:bodyPr/>
          <a:lstStyle/>
          <a:p>
            <a:fld id="{D300B680-4920-456B-94E7-EB6DEF2EAF04}" type="slidenum">
              <a:rPr lang="en-IN" smtClean="0">
                <a:latin typeface="Arial" panose="020B0604020202020204" pitchFamily="34" charset="0"/>
                <a:cs typeface="Arial" panose="020B0604020202020204" pitchFamily="34" charset="0"/>
              </a:rPr>
              <a:t>86</a:t>
            </a:fld>
            <a:endParaRPr lang="en-IN"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D58CA0BA-22B3-4799-B5ED-F2E6B980E2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5083" y="243205"/>
            <a:ext cx="11819852" cy="1460500"/>
          </a:xfrm>
          <a:prstGeom prst="rect">
            <a:avLst/>
          </a:prstGeom>
        </p:spPr>
      </p:pic>
    </p:spTree>
    <p:extLst>
      <p:ext uri="{BB962C8B-B14F-4D97-AF65-F5344CB8AC3E}">
        <p14:creationId xmlns:p14="http://schemas.microsoft.com/office/powerpoint/2010/main" val="20114247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a:xfrm>
            <a:off x="853440" y="329185"/>
            <a:ext cx="10500360" cy="1361504"/>
          </a:xfrm>
        </p:spPr>
        <p:txBody>
          <a:bodyPr/>
          <a:lstStyle/>
          <a:p>
            <a:r>
              <a:rPr lang="en-IN" dirty="0">
                <a:latin typeface="Arial" panose="020B0604020202020204" pitchFamily="34" charset="0"/>
                <a:cs typeface="Arial" panose="020B0604020202020204" pitchFamily="34" charset="0"/>
              </a:rPr>
              <a:t>Architecture</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53440" y="1707644"/>
            <a:ext cx="10500360" cy="4469319"/>
          </a:xfrm>
        </p:spPr>
        <p:txBody>
          <a:bodyPr>
            <a:normAutofit/>
          </a:bodyPr>
          <a:lstStyle/>
          <a:p>
            <a:pPr marL="0" indent="0">
              <a:buNone/>
            </a:pPr>
            <a:endParaRPr lang="en-IN" dirty="0">
              <a:latin typeface="Arial" panose="020B0604020202020204" pitchFamily="34" charset="0"/>
              <a:cs typeface="Arial" panose="020B0604020202020204" pitchFamily="34" charset="0"/>
            </a:endParaRPr>
          </a:p>
          <a:p>
            <a:pPr marL="0" indent="0">
              <a:buNone/>
            </a:pPr>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pPr marL="0" indent="0">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a:xfrm>
            <a:off x="4044562" y="6346450"/>
            <a:ext cx="4108837" cy="375025"/>
          </a:xfrm>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a:xfrm>
            <a:off x="8614576" y="6346450"/>
            <a:ext cx="2739224" cy="375025"/>
          </a:xfrm>
        </p:spPr>
        <p:txBody>
          <a:bodyPr/>
          <a:lstStyle/>
          <a:p>
            <a:fld id="{D300B680-4920-456B-94E7-EB6DEF2EAF04}" type="slidenum">
              <a:rPr lang="en-IN" smtClean="0"/>
              <a:t>9</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88564" y="20723"/>
            <a:ext cx="3997049" cy="1361504"/>
          </a:xfrm>
          <a:prstGeom prst="rect">
            <a:avLst/>
          </a:prstGeom>
        </p:spPr>
      </p:pic>
      <p:cxnSp>
        <p:nvCxnSpPr>
          <p:cNvPr id="30" name="Straight Arrow Connector 29">
            <a:extLst>
              <a:ext uri="{FF2B5EF4-FFF2-40B4-BE49-F238E27FC236}">
                <a16:creationId xmlns:a16="http://schemas.microsoft.com/office/drawing/2014/main" id="{8C7169ED-AF7B-482B-8049-B9A4EDAFB67A}"/>
              </a:ext>
            </a:extLst>
          </p:cNvPr>
          <p:cNvCxnSpPr>
            <a:cxnSpLocks/>
          </p:cNvCxnSpPr>
          <p:nvPr/>
        </p:nvCxnSpPr>
        <p:spPr>
          <a:xfrm flipH="1">
            <a:off x="7510272" y="1855678"/>
            <a:ext cx="2120" cy="143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9E8CEA31-EF8E-43CC-A820-47C9576268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9483" y="1266092"/>
            <a:ext cx="8553157" cy="5080358"/>
          </a:xfrm>
          <a:prstGeom prst="rect">
            <a:avLst/>
          </a:prstGeom>
        </p:spPr>
      </p:pic>
    </p:spTree>
    <p:extLst>
      <p:ext uri="{BB962C8B-B14F-4D97-AF65-F5344CB8AC3E}">
        <p14:creationId xmlns:p14="http://schemas.microsoft.com/office/powerpoint/2010/main" val="418954155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8251</TotalTime>
  <Words>6173</Words>
  <Application>Microsoft Office PowerPoint</Application>
  <PresentationFormat>Widescreen</PresentationFormat>
  <Paragraphs>1098</Paragraphs>
  <Slides>86</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86</vt:i4>
      </vt:variant>
    </vt:vector>
  </HeadingPairs>
  <TitlesOfParts>
    <vt:vector size="93" baseType="lpstr">
      <vt:lpstr>Arial</vt:lpstr>
      <vt:lpstr>Calibri</vt:lpstr>
      <vt:lpstr>Calibri Light</vt:lpstr>
      <vt:lpstr>inherit</vt:lpstr>
      <vt:lpstr>Times New Roman</vt:lpstr>
      <vt:lpstr>Wingdings</vt:lpstr>
      <vt:lpstr>Office Theme</vt:lpstr>
      <vt:lpstr>Internet Of Things (IoT)</vt:lpstr>
      <vt:lpstr>Introduction</vt:lpstr>
      <vt:lpstr>Topics</vt:lpstr>
      <vt:lpstr>What is IoT ?</vt:lpstr>
      <vt:lpstr>IoT – Smart Refrigerator</vt:lpstr>
      <vt:lpstr>IoT – IPV4 vs IPv6</vt:lpstr>
      <vt:lpstr>Building blocks of IoT</vt:lpstr>
      <vt:lpstr>How it works ?</vt:lpstr>
      <vt:lpstr>Architecture</vt:lpstr>
      <vt:lpstr>Architecture-FOG/EDGE</vt:lpstr>
      <vt:lpstr>Applications</vt:lpstr>
      <vt:lpstr>Applications</vt:lpstr>
      <vt:lpstr>Applications</vt:lpstr>
      <vt:lpstr>Applications</vt:lpstr>
      <vt:lpstr>Applications</vt:lpstr>
      <vt:lpstr>Applications</vt:lpstr>
      <vt:lpstr>Applications</vt:lpstr>
      <vt:lpstr>Applications</vt:lpstr>
      <vt:lpstr>Applications</vt:lpstr>
      <vt:lpstr>Applications</vt:lpstr>
      <vt:lpstr>Applications</vt:lpstr>
      <vt:lpstr>Applications</vt:lpstr>
      <vt:lpstr>IoT Market</vt:lpstr>
      <vt:lpstr>IoT Market</vt:lpstr>
      <vt:lpstr>IoT Market</vt:lpstr>
      <vt:lpstr>IOT Market</vt:lpstr>
      <vt:lpstr>Sensors &amp; Actuators</vt:lpstr>
      <vt:lpstr>Sensors</vt:lpstr>
      <vt:lpstr>Sensors - Examples</vt:lpstr>
      <vt:lpstr>Sensors - Examples</vt:lpstr>
      <vt:lpstr>Sensors - kits</vt:lpstr>
      <vt:lpstr>Sensors - kits</vt:lpstr>
      <vt:lpstr>Actuators</vt:lpstr>
      <vt:lpstr>Good sensor</vt:lpstr>
      <vt:lpstr>Sensor properties</vt:lpstr>
      <vt:lpstr>Top Sensor manufacturers</vt:lpstr>
      <vt:lpstr>Market place for IoT</vt:lpstr>
      <vt:lpstr>IoT Prototyping environment</vt:lpstr>
      <vt:lpstr>Arduino - flavours</vt:lpstr>
      <vt:lpstr>Arduino Uno – Deep drive</vt:lpstr>
      <vt:lpstr>Arduino Uno – Deep drive</vt:lpstr>
      <vt:lpstr>NodeMCU(ESP 8266)-Amica</vt:lpstr>
      <vt:lpstr>NodeMCU(ESP 8266)-Amica</vt:lpstr>
      <vt:lpstr>NodeMCU(ESP 8266)-Amica</vt:lpstr>
      <vt:lpstr>IoT Protocols</vt:lpstr>
      <vt:lpstr>IoT Protocols</vt:lpstr>
      <vt:lpstr>Communication Technologies</vt:lpstr>
      <vt:lpstr>ZigBee</vt:lpstr>
      <vt:lpstr>ISM bands</vt:lpstr>
      <vt:lpstr>ZigBee - Network</vt:lpstr>
      <vt:lpstr>Z-Wave</vt:lpstr>
      <vt:lpstr>Bluetooth</vt:lpstr>
      <vt:lpstr>BLE</vt:lpstr>
      <vt:lpstr>BLE - Applications</vt:lpstr>
      <vt:lpstr>Wi-Fi</vt:lpstr>
      <vt:lpstr>Cellular</vt:lpstr>
      <vt:lpstr>6LoWPAN</vt:lpstr>
      <vt:lpstr>6LoWPAN</vt:lpstr>
      <vt:lpstr>6LoWPAN</vt:lpstr>
      <vt:lpstr>6LoWPAN</vt:lpstr>
      <vt:lpstr>Sigfox</vt:lpstr>
      <vt:lpstr>LoRaWAN</vt:lpstr>
      <vt:lpstr>Range vs Data rate</vt:lpstr>
      <vt:lpstr>IOT - Protocols</vt:lpstr>
      <vt:lpstr>Restful HTTP</vt:lpstr>
      <vt:lpstr>Restful HTTP</vt:lpstr>
      <vt:lpstr>Restful HTTP – Hands-on</vt:lpstr>
      <vt:lpstr>MQTT (Message Queue Telemetry Transport)</vt:lpstr>
      <vt:lpstr>MQTT (Message Queue Telemetry Transport)</vt:lpstr>
      <vt:lpstr>MQTT</vt:lpstr>
      <vt:lpstr>MQTT</vt:lpstr>
      <vt:lpstr>MQTT</vt:lpstr>
      <vt:lpstr>MQTT – Quality Of Service</vt:lpstr>
      <vt:lpstr>MQTT - Features</vt:lpstr>
      <vt:lpstr>MQTT – Case Study</vt:lpstr>
      <vt:lpstr>MQTT Brokers/Servers</vt:lpstr>
      <vt:lpstr>MQTT Hands-on</vt:lpstr>
      <vt:lpstr>CoAP</vt:lpstr>
      <vt:lpstr>CoAP overview</vt:lpstr>
      <vt:lpstr>CoAP feature</vt:lpstr>
      <vt:lpstr>CoAP</vt:lpstr>
      <vt:lpstr>CoAP</vt:lpstr>
      <vt:lpstr>MQTT vs CoAP</vt:lpstr>
      <vt:lpstr>Comparison of IOT protocol</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Java Basics</dc:title>
  <dc:creator>raghu prasad</dc:creator>
  <cp:lastModifiedBy>raghu prasad</cp:lastModifiedBy>
  <cp:revision>540</cp:revision>
  <dcterms:created xsi:type="dcterms:W3CDTF">2017-06-25T15:07:02Z</dcterms:created>
  <dcterms:modified xsi:type="dcterms:W3CDTF">2022-09-27T01:29:47Z</dcterms:modified>
</cp:coreProperties>
</file>